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60" r:id="rId2"/>
  </p:sldIdLst>
  <p:sldSz cx="21383625" cy="30275213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101"/>
    <a:srgbClr val="376092"/>
    <a:srgbClr val="313439"/>
    <a:srgbClr val="072A60"/>
    <a:srgbClr val="1F4A02"/>
    <a:srgbClr val="D0D611"/>
    <a:srgbClr val="E1F908"/>
    <a:srgbClr val="18938C"/>
    <a:srgbClr val="FF9B9B"/>
    <a:srgbClr val="FF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27" autoAdjust="0"/>
    <p:restoredTop sz="93750" autoAdjust="0"/>
  </p:normalViewPr>
  <p:slideViewPr>
    <p:cSldViewPr snapToGrid="0">
      <p:cViewPr varScale="1">
        <p:scale>
          <a:sx n="14" d="100"/>
          <a:sy n="14" d="100"/>
        </p:scale>
        <p:origin x="1781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Graph500</a:t>
            </a:r>
            <a:endParaRPr lang="ko-KR"/>
          </a:p>
        </c:rich>
      </c:tx>
      <c:layout>
        <c:manualLayout>
          <c:xMode val="edge"/>
          <c:yMode val="edge"/>
          <c:x val="0.34944380935321812"/>
          <c:y val="3.14351767052964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1559899523216879"/>
          <c:y val="0.16792006625078412"/>
          <c:w val="0.84505632878968506"/>
          <c:h val="0.473363903364942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AutoNUMA</c:v>
                </c:pt>
              </c:strCache>
            </c:strRef>
          </c:tx>
          <c:spPr>
            <a:pattFill prst="ltHorz">
              <a:fgClr>
                <a:schemeClr val="tx1"/>
              </a:fgClr>
              <a:bgClr>
                <a:srgbClr val="0070C0"/>
              </a:bgClr>
            </a:patt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1:2</c:v>
                </c:pt>
                <c:pt idx="1">
                  <c:v>1:8</c:v>
                </c:pt>
                <c:pt idx="2">
                  <c:v>1:16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1.0419052303660832</c:v>
                </c:pt>
                <c:pt idx="1">
                  <c:v>1.0074533124418379</c:v>
                </c:pt>
                <c:pt idx="2">
                  <c:v>1.0046235861236248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EC-3F46-8933-2D8C5DBB5B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TPP</c:v>
                </c:pt>
              </c:strCache>
            </c:strRef>
          </c:tx>
          <c:spPr>
            <a:pattFill prst="wdUpDiag">
              <a:fgClr>
                <a:schemeClr val="tx1"/>
              </a:fgClr>
              <a:bgClr>
                <a:srgbClr val="92D050"/>
              </a:bgClr>
            </a:patt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1:2</c:v>
                </c:pt>
                <c:pt idx="1">
                  <c:v>1:8</c:v>
                </c:pt>
                <c:pt idx="2">
                  <c:v>1:16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2.8371543497984635</c:v>
                </c:pt>
                <c:pt idx="1">
                  <c:v>2.6269056843552256</c:v>
                </c:pt>
                <c:pt idx="2">
                  <c:v>2.2269946124337521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EC-3F46-8933-2D8C5DBB5B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HeMem</c:v>
                </c:pt>
              </c:strCache>
            </c:strRef>
          </c:tx>
          <c:spPr>
            <a:pattFill prst="wdDnDiag">
              <a:fgClr>
                <a:schemeClr val="tx1"/>
              </a:fgClr>
              <a:bgClr>
                <a:srgbClr val="FF0101"/>
              </a:bgClr>
            </a:patt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1:2</c:v>
                </c:pt>
                <c:pt idx="1">
                  <c:v>1:8</c:v>
                </c:pt>
                <c:pt idx="2">
                  <c:v>1:16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1.993825163812988</c:v>
                </c:pt>
                <c:pt idx="1">
                  <c:v>1.9524404164091207</c:v>
                </c:pt>
                <c:pt idx="2">
                  <c:v>1.972531473268434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EC-3F46-8933-2D8C5DBB5BF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Memtis</c:v>
                </c:pt>
              </c:strCache>
            </c:strRef>
          </c:tx>
          <c:spPr>
            <a:pattFill prst="solidDmnd">
              <a:fgClr>
                <a:schemeClr val="tx1"/>
              </a:fgClr>
              <a:bgClr>
                <a:srgbClr val="7030A0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1:2</c:v>
                </c:pt>
                <c:pt idx="1">
                  <c:v>1:8</c:v>
                </c:pt>
                <c:pt idx="2">
                  <c:v>1:16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3.3394307712812981</c:v>
                </c:pt>
                <c:pt idx="1">
                  <c:v>3.0563166531440715</c:v>
                </c:pt>
                <c:pt idx="2">
                  <c:v>2.5999525411742455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DEC-3F46-8933-2D8C5DBB5B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87774607"/>
        <c:axId val="1287161168"/>
      </c:barChart>
      <c:catAx>
        <c:axId val="1987774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ko-KR"/>
          </a:p>
        </c:txPr>
        <c:crossAx val="1287161168"/>
        <c:crosses val="autoZero"/>
        <c:auto val="1"/>
        <c:lblAlgn val="ctr"/>
        <c:lblOffset val="100"/>
        <c:noMultiLvlLbl val="0"/>
      </c:catAx>
      <c:valAx>
        <c:axId val="1287161168"/>
        <c:scaling>
          <c:orientation val="minMax"/>
        </c:scaling>
        <c:delete val="0"/>
        <c:axPos val="l"/>
        <c:majorGridlines>
          <c:spPr>
            <a:ln w="19050" cap="flat" cmpd="sng" algn="ctr">
              <a:solidFill>
                <a:schemeClr val="bg1">
                  <a:lumMod val="75000"/>
                </a:schemeClr>
              </a:solidFill>
              <a:prstDash val="sysDot"/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 w="190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ko-KR"/>
          </a:p>
        </c:txPr>
        <c:crossAx val="1987774607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small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ko-KR"/>
          </a:p>
        </c:txPr>
      </c:legendEntry>
      <c:layout>
        <c:manualLayout>
          <c:xMode val="edge"/>
          <c:yMode val="edge"/>
          <c:x val="3.451483836965915E-2"/>
          <c:y val="0.76915194328797098"/>
          <c:w val="0.92576493327942189"/>
          <c:h val="0.22299668816799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PageRank</a:t>
            </a: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1634183673469388"/>
          <c:y val="0.16911858974358973"/>
          <c:w val="0.84406065759637183"/>
          <c:h val="0.478650641025641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AutoNUMA</c:v>
                </c:pt>
              </c:strCache>
            </c:strRef>
          </c:tx>
          <c:spPr>
            <a:pattFill prst="ltHorz">
              <a:fgClr>
                <a:schemeClr val="tx1"/>
              </a:fgClr>
              <a:bgClr>
                <a:srgbClr val="0070C0"/>
              </a:bgClr>
            </a:patt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1:2</c:v>
                </c:pt>
                <c:pt idx="1">
                  <c:v>1:8</c:v>
                </c:pt>
                <c:pt idx="2">
                  <c:v>1:16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3.6261000000000001</c:v>
                </c:pt>
                <c:pt idx="1">
                  <c:v>3.5070999999999999</c:v>
                </c:pt>
                <c:pt idx="2">
                  <c:v>1.0987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40-1E44-B6DB-CB30E615E7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TPP</c:v>
                </c:pt>
              </c:strCache>
            </c:strRef>
          </c:tx>
          <c:spPr>
            <a:pattFill prst="wdUpDiag">
              <a:fgClr>
                <a:schemeClr val="tx1"/>
              </a:fgClr>
              <a:bgClr>
                <a:srgbClr val="92D050"/>
              </a:bgClr>
            </a:patt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1:2</c:v>
                </c:pt>
                <c:pt idx="1">
                  <c:v>1:8</c:v>
                </c:pt>
                <c:pt idx="2">
                  <c:v>1:16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3.133</c:v>
                </c:pt>
                <c:pt idx="1">
                  <c:v>2.3353000000000002</c:v>
                </c:pt>
                <c:pt idx="2">
                  <c:v>2.0905999999999998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240-1E44-B6DB-CB30E615E7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HeMem</c:v>
                </c:pt>
              </c:strCache>
            </c:strRef>
          </c:tx>
          <c:spPr>
            <a:pattFill prst="wdDnDiag">
              <a:fgClr>
                <a:schemeClr val="tx1"/>
              </a:fgClr>
              <a:bgClr>
                <a:srgbClr val="FF0101"/>
              </a:bgClr>
            </a:patt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1:2</c:v>
                </c:pt>
                <c:pt idx="1">
                  <c:v>1:8</c:v>
                </c:pt>
                <c:pt idx="2">
                  <c:v>1:16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3.7261000000000002</c:v>
                </c:pt>
                <c:pt idx="1">
                  <c:v>3.5912000000000002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240-1E44-B6DB-CB30E615E7D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Memtis</c:v>
                </c:pt>
              </c:strCache>
            </c:strRef>
          </c:tx>
          <c:spPr>
            <a:pattFill prst="solidDmnd">
              <a:fgClr>
                <a:schemeClr val="tx1"/>
              </a:fgClr>
              <a:bgClr>
                <a:srgbClr val="7030A0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1:2</c:v>
                </c:pt>
                <c:pt idx="1">
                  <c:v>1:8</c:v>
                </c:pt>
                <c:pt idx="2">
                  <c:v>1:16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4.5343999999999998</c:v>
                </c:pt>
                <c:pt idx="1">
                  <c:v>3.9582999999999999</c:v>
                </c:pt>
                <c:pt idx="2">
                  <c:v>3.8567999999999998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240-1E44-B6DB-CB30E615E7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87774607"/>
        <c:axId val="1287161168"/>
      </c:barChart>
      <c:catAx>
        <c:axId val="1987774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ko-KR"/>
          </a:p>
        </c:txPr>
        <c:crossAx val="1287161168"/>
        <c:crosses val="autoZero"/>
        <c:auto val="1"/>
        <c:lblAlgn val="ctr"/>
        <c:lblOffset val="100"/>
        <c:noMultiLvlLbl val="0"/>
      </c:catAx>
      <c:valAx>
        <c:axId val="1287161168"/>
        <c:scaling>
          <c:orientation val="minMax"/>
        </c:scaling>
        <c:delete val="0"/>
        <c:axPos val="l"/>
        <c:majorGridlines>
          <c:spPr>
            <a:ln w="19050" cap="flat" cmpd="sng" algn="ctr">
              <a:solidFill>
                <a:schemeClr val="bg1">
                  <a:lumMod val="75000"/>
                </a:schemeClr>
              </a:solidFill>
              <a:prstDash val="sysDot"/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 w="190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ko-KR"/>
          </a:p>
        </c:txPr>
        <c:crossAx val="1987774607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small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ko-KR"/>
          </a:p>
        </c:txPr>
      </c:legendEntry>
      <c:layout>
        <c:manualLayout>
          <c:xMode val="edge"/>
          <c:yMode val="edge"/>
          <c:x val="3.451483836965915E-2"/>
          <c:y val="0.77615811965811965"/>
          <c:w val="0.92576493327942189"/>
          <c:h val="0.215990384615384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XSBench</a:t>
            </a: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1634183673469388"/>
          <c:y val="0.16459579772079769"/>
          <c:w val="0.84406065759637183"/>
          <c:h val="0.478650641025641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AutoNUMA</c:v>
                </c:pt>
              </c:strCache>
            </c:strRef>
          </c:tx>
          <c:spPr>
            <a:pattFill prst="ltHorz">
              <a:fgClr>
                <a:schemeClr val="tx1"/>
              </a:fgClr>
              <a:bgClr>
                <a:srgbClr val="0070C0"/>
              </a:bgClr>
            </a:patt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1:2</c:v>
                </c:pt>
                <c:pt idx="1">
                  <c:v>1:8</c:v>
                </c:pt>
                <c:pt idx="2">
                  <c:v>1:16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3.6114000000000002</c:v>
                </c:pt>
                <c:pt idx="1">
                  <c:v>2.0556999999999999</c:v>
                </c:pt>
                <c:pt idx="2">
                  <c:v>1.2629999999999999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49-774D-80BD-13E26CF92DE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TPP</c:v>
                </c:pt>
              </c:strCache>
            </c:strRef>
          </c:tx>
          <c:spPr>
            <a:pattFill prst="wdUpDiag">
              <a:fgClr>
                <a:schemeClr val="tx1"/>
              </a:fgClr>
              <a:bgClr>
                <a:srgbClr val="92D050"/>
              </a:bgClr>
            </a:patt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1:2</c:v>
                </c:pt>
                <c:pt idx="1">
                  <c:v>1:8</c:v>
                </c:pt>
                <c:pt idx="2">
                  <c:v>1:16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3.4283000000000001</c:v>
                </c:pt>
                <c:pt idx="1">
                  <c:v>3.0948000000000002</c:v>
                </c:pt>
                <c:pt idx="2">
                  <c:v>2.4195000000000002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49-774D-80BD-13E26CF92DE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HeMem</c:v>
                </c:pt>
              </c:strCache>
            </c:strRef>
          </c:tx>
          <c:spPr>
            <a:pattFill prst="wdDnDiag">
              <a:fgClr>
                <a:schemeClr val="tx1"/>
              </a:fgClr>
              <a:bgClr>
                <a:srgbClr val="FF0101"/>
              </a:bgClr>
            </a:patt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1:2</c:v>
                </c:pt>
                <c:pt idx="1">
                  <c:v>1:8</c:v>
                </c:pt>
                <c:pt idx="2">
                  <c:v>1:16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1.4714</c:v>
                </c:pt>
                <c:pt idx="1">
                  <c:v>1.2430000000000001</c:v>
                </c:pt>
                <c:pt idx="2">
                  <c:v>1.2190000000000001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C49-774D-80BD-13E26CF92DE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Memtis</c:v>
                </c:pt>
              </c:strCache>
            </c:strRef>
          </c:tx>
          <c:spPr>
            <a:pattFill prst="solidDmnd">
              <a:fgClr>
                <a:schemeClr val="tx1"/>
              </a:fgClr>
              <a:bgClr>
                <a:srgbClr val="7030A0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1:2</c:v>
                </c:pt>
                <c:pt idx="1">
                  <c:v>1:8</c:v>
                </c:pt>
                <c:pt idx="2">
                  <c:v>1:16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3.5543999999999998</c:v>
                </c:pt>
                <c:pt idx="1">
                  <c:v>3.5188000000000001</c:v>
                </c:pt>
                <c:pt idx="2">
                  <c:v>3.5076000000000001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C49-774D-80BD-13E26CF92D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87774607"/>
        <c:axId val="1287161168"/>
      </c:barChart>
      <c:catAx>
        <c:axId val="1987774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ko-KR"/>
          </a:p>
        </c:txPr>
        <c:crossAx val="1287161168"/>
        <c:crosses val="autoZero"/>
        <c:auto val="1"/>
        <c:lblAlgn val="ctr"/>
        <c:lblOffset val="100"/>
        <c:noMultiLvlLbl val="0"/>
      </c:catAx>
      <c:valAx>
        <c:axId val="1287161168"/>
        <c:scaling>
          <c:orientation val="minMax"/>
        </c:scaling>
        <c:delete val="0"/>
        <c:axPos val="l"/>
        <c:majorGridlines>
          <c:spPr>
            <a:ln w="19050" cap="flat" cmpd="sng" algn="ctr">
              <a:solidFill>
                <a:schemeClr val="bg1">
                  <a:lumMod val="75000"/>
                </a:schemeClr>
              </a:solidFill>
              <a:prstDash val="sysDot"/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 w="190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ko-KR"/>
          </a:p>
        </c:txPr>
        <c:crossAx val="1987774607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small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ko-KR"/>
          </a:p>
        </c:txPr>
      </c:legendEntry>
      <c:layout>
        <c:manualLayout>
          <c:xMode val="edge"/>
          <c:yMode val="edge"/>
          <c:x val="3.451483836965915E-2"/>
          <c:y val="0.77240740740740754"/>
          <c:w val="0.92576493327942189"/>
          <c:h val="0.2197410968660968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8" cy="513508"/>
          </a:xfrm>
          <a:prstGeom prst="rect">
            <a:avLst/>
          </a:prstGeom>
        </p:spPr>
        <p:txBody>
          <a:bodyPr vert="horz" lIns="95491" tIns="47745" rIns="95491" bIns="47745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1" y="0"/>
            <a:ext cx="3078428" cy="513508"/>
          </a:xfrm>
          <a:prstGeom prst="rect">
            <a:avLst/>
          </a:prstGeom>
        </p:spPr>
        <p:txBody>
          <a:bodyPr vert="horz" lIns="95491" tIns="47745" rIns="95491" bIns="47745" rtlCol="0"/>
          <a:lstStyle>
            <a:lvl1pPr algn="r">
              <a:defRPr sz="1300"/>
            </a:lvl1pPr>
          </a:lstStyle>
          <a:p>
            <a:fld id="{BEA069C0-6184-4635-89BE-69E5BEFE2DB4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32038" y="1279525"/>
            <a:ext cx="2439987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491" tIns="47745" rIns="95491" bIns="4774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5491" tIns="47745" rIns="95491" bIns="47745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8" cy="513507"/>
          </a:xfrm>
          <a:prstGeom prst="rect">
            <a:avLst/>
          </a:prstGeom>
        </p:spPr>
        <p:txBody>
          <a:bodyPr vert="horz" lIns="95491" tIns="47745" rIns="95491" bIns="47745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1" y="9721107"/>
            <a:ext cx="3078428" cy="513507"/>
          </a:xfrm>
          <a:prstGeom prst="rect">
            <a:avLst/>
          </a:prstGeom>
        </p:spPr>
        <p:txBody>
          <a:bodyPr vert="horz" lIns="95491" tIns="47745" rIns="95491" bIns="47745" rtlCol="0" anchor="b"/>
          <a:lstStyle>
            <a:lvl1pPr algn="r">
              <a:defRPr sz="1300"/>
            </a:lvl1pPr>
          </a:lstStyle>
          <a:p>
            <a:fld id="{613DA300-F2FA-464E-96C9-07DAD5867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107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479578" rtl="0" eaLnBrk="1" latinLnBrk="1" hangingPunct="1">
      <a:defRPr sz="3254" kern="1200">
        <a:solidFill>
          <a:schemeClr val="tx1"/>
        </a:solidFill>
        <a:latin typeface="+mn-lt"/>
        <a:ea typeface="+mn-ea"/>
        <a:cs typeface="+mn-cs"/>
      </a:defRPr>
    </a:lvl1pPr>
    <a:lvl2pPr marL="1239789" algn="l" defTabSz="2479578" rtl="0" eaLnBrk="1" latinLnBrk="1" hangingPunct="1">
      <a:defRPr sz="3254" kern="1200">
        <a:solidFill>
          <a:schemeClr val="tx1"/>
        </a:solidFill>
        <a:latin typeface="+mn-lt"/>
        <a:ea typeface="+mn-ea"/>
        <a:cs typeface="+mn-cs"/>
      </a:defRPr>
    </a:lvl2pPr>
    <a:lvl3pPr marL="2479578" algn="l" defTabSz="2479578" rtl="0" eaLnBrk="1" latinLnBrk="1" hangingPunct="1">
      <a:defRPr sz="3254" kern="1200">
        <a:solidFill>
          <a:schemeClr val="tx1"/>
        </a:solidFill>
        <a:latin typeface="+mn-lt"/>
        <a:ea typeface="+mn-ea"/>
        <a:cs typeface="+mn-cs"/>
      </a:defRPr>
    </a:lvl3pPr>
    <a:lvl4pPr marL="3719368" algn="l" defTabSz="2479578" rtl="0" eaLnBrk="1" latinLnBrk="1" hangingPunct="1">
      <a:defRPr sz="3254" kern="1200">
        <a:solidFill>
          <a:schemeClr val="tx1"/>
        </a:solidFill>
        <a:latin typeface="+mn-lt"/>
        <a:ea typeface="+mn-ea"/>
        <a:cs typeface="+mn-cs"/>
      </a:defRPr>
    </a:lvl4pPr>
    <a:lvl5pPr marL="4959157" algn="l" defTabSz="2479578" rtl="0" eaLnBrk="1" latinLnBrk="1" hangingPunct="1">
      <a:defRPr sz="3254" kern="1200">
        <a:solidFill>
          <a:schemeClr val="tx1"/>
        </a:solidFill>
        <a:latin typeface="+mn-lt"/>
        <a:ea typeface="+mn-ea"/>
        <a:cs typeface="+mn-cs"/>
      </a:defRPr>
    </a:lvl5pPr>
    <a:lvl6pPr marL="6198946" algn="l" defTabSz="2479578" rtl="0" eaLnBrk="1" latinLnBrk="1" hangingPunct="1">
      <a:defRPr sz="3254" kern="1200">
        <a:solidFill>
          <a:schemeClr val="tx1"/>
        </a:solidFill>
        <a:latin typeface="+mn-lt"/>
        <a:ea typeface="+mn-ea"/>
        <a:cs typeface="+mn-cs"/>
      </a:defRPr>
    </a:lvl6pPr>
    <a:lvl7pPr marL="7438735" algn="l" defTabSz="2479578" rtl="0" eaLnBrk="1" latinLnBrk="1" hangingPunct="1">
      <a:defRPr sz="3254" kern="1200">
        <a:solidFill>
          <a:schemeClr val="tx1"/>
        </a:solidFill>
        <a:latin typeface="+mn-lt"/>
        <a:ea typeface="+mn-ea"/>
        <a:cs typeface="+mn-cs"/>
      </a:defRPr>
    </a:lvl7pPr>
    <a:lvl8pPr marL="8678525" algn="l" defTabSz="2479578" rtl="0" eaLnBrk="1" latinLnBrk="1" hangingPunct="1">
      <a:defRPr sz="3254" kern="1200">
        <a:solidFill>
          <a:schemeClr val="tx1"/>
        </a:solidFill>
        <a:latin typeface="+mn-lt"/>
        <a:ea typeface="+mn-ea"/>
        <a:cs typeface="+mn-cs"/>
      </a:defRPr>
    </a:lvl8pPr>
    <a:lvl9pPr marL="9918314" algn="l" defTabSz="2479578" rtl="0" eaLnBrk="1" latinLnBrk="1" hangingPunct="1">
      <a:defRPr sz="32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2343A08-0465-7573-0D42-ABD1D325DEEA}"/>
              </a:ext>
            </a:extLst>
          </p:cNvPr>
          <p:cNvSpPr/>
          <p:nvPr userDrawn="1"/>
        </p:nvSpPr>
        <p:spPr>
          <a:xfrm>
            <a:off x="0" y="0"/>
            <a:ext cx="21386800" cy="3024000"/>
          </a:xfrm>
          <a:prstGeom prst="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ko-KR" sz="2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D156C-7685-4CBF-A352-A5228E67C3A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DFBEB-2DDE-4CFE-BA34-530172EAEF2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Line 11">
            <a:extLst>
              <a:ext uri="{FF2B5EF4-FFF2-40B4-BE49-F238E27FC236}">
                <a16:creationId xmlns:a16="http://schemas.microsoft.com/office/drawing/2014/main" id="{179FAA16-7A40-20C2-B74A-AB1E88EC17D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29469579"/>
            <a:ext cx="21386800" cy="0"/>
          </a:xfrm>
          <a:prstGeom prst="line">
            <a:avLst/>
          </a:prstGeom>
          <a:ln w="57150">
            <a:solidFill>
              <a:srgbClr val="376092"/>
            </a:solidFill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lIns="90000" tIns="46800" rIns="90000" bIns="46800"/>
          <a:lstStyle/>
          <a:p>
            <a:pPr>
              <a:defRPr/>
            </a:pPr>
            <a:endParaRPr lang="ko-KR" altLang="en-US">
              <a:latin typeface="MS Reference Sans Serif" pitchFamily="34" charset="0"/>
            </a:endParaRPr>
          </a:p>
        </p:txBody>
      </p:sp>
      <p:sp>
        <p:nvSpPr>
          <p:cNvPr id="9" name="Line 12">
            <a:extLst>
              <a:ext uri="{FF2B5EF4-FFF2-40B4-BE49-F238E27FC236}">
                <a16:creationId xmlns:a16="http://schemas.microsoft.com/office/drawing/2014/main" id="{ECAB742C-05F5-5F53-9E00-41A2A1C03D3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29325563"/>
            <a:ext cx="213868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lIns="90000" tIns="46800" rIns="90000" bIns="46800"/>
          <a:lstStyle/>
          <a:p>
            <a:pPr>
              <a:defRPr/>
            </a:pPr>
            <a:endParaRPr lang="ko-KR" altLang="en-US">
              <a:latin typeface="MS Reference Sans Serif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CE10DC-E754-4445-F364-D8CB9B0B1D33}"/>
              </a:ext>
            </a:extLst>
          </p:cNvPr>
          <p:cNvSpPr/>
          <p:nvPr userDrawn="1"/>
        </p:nvSpPr>
        <p:spPr>
          <a:xfrm>
            <a:off x="5610028" y="29540321"/>
            <a:ext cx="15776772" cy="739653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720000" tIns="360000" rIns="360000" bIns="360000" rtlCol="0" anchor="ctr" anchorCtr="0"/>
          <a:lstStyle/>
          <a:p>
            <a:pPr algn="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  <a:cs typeface="Times" panose="02020603050405020304" pitchFamily="18" charset="0"/>
              </a:rPr>
              <a:t>For Further Information, please contact </a:t>
            </a:r>
            <a:r>
              <a:rPr lang="en-US" altLang="ko-KR" sz="2800" b="1" dirty="0" err="1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  <a:cs typeface="Times" panose="02020603050405020304" pitchFamily="18" charset="0"/>
              </a:rPr>
              <a:t>Taehyung</a:t>
            </a:r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  <a:cs typeface="Times" panose="02020603050405020304" pitchFamily="18" charset="0"/>
              </a:rPr>
              <a:t> Lee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  <a:cs typeface="Times" panose="02020603050405020304" pitchFamily="18" charset="0"/>
              </a:rPr>
              <a:t>( taehyunggg@skku.edu 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770AF0-41AA-2DD3-B8D3-D2735F6D37D2}"/>
              </a:ext>
            </a:extLst>
          </p:cNvPr>
          <p:cNvSpPr/>
          <p:nvPr userDrawn="1"/>
        </p:nvSpPr>
        <p:spPr>
          <a:xfrm>
            <a:off x="1" y="29535560"/>
            <a:ext cx="5610026" cy="739653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360000" tIns="360000" rIns="720000" bIns="360000" rtlCol="0" anchor="ctr" anchorCtr="0"/>
          <a:lstStyle/>
          <a:p>
            <a:pPr algn="l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  <a:cs typeface="Times" panose="02020603050405020304" pitchFamily="18" charset="0"/>
              </a:rPr>
              <a:t>SOSP 2023, Koblenz, Germany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80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D156C-7685-4CBF-A352-A5228E67C3A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DFBEB-2DDE-4CFE-BA34-530172EAE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177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D156C-7685-4CBF-A352-A5228E67C3A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DFBEB-2DDE-4CFE-BA34-530172EAE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96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4D4B98B-586E-13BD-1372-F4B6D16CFDB7}"/>
              </a:ext>
            </a:extLst>
          </p:cNvPr>
          <p:cNvSpPr/>
          <p:nvPr userDrawn="1"/>
        </p:nvSpPr>
        <p:spPr>
          <a:xfrm>
            <a:off x="0" y="0"/>
            <a:ext cx="21386800" cy="29859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ko-KR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D156C-7685-4CBF-A352-A5228E67C3A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DFBEB-2DDE-4CFE-BA34-530172EAE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982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D156C-7685-4CBF-A352-A5228E67C3A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DFBEB-2DDE-4CFE-BA34-530172EAE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03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D156C-7685-4CBF-A352-A5228E67C3A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DFBEB-2DDE-4CFE-BA34-530172EAE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181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D156C-7685-4CBF-A352-A5228E67C3A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DFBEB-2DDE-4CFE-BA34-530172EAE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59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D156C-7685-4CBF-A352-A5228E67C3A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DFBEB-2DDE-4CFE-BA34-530172EAE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924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D156C-7685-4CBF-A352-A5228E67C3A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DFBEB-2DDE-4CFE-BA34-530172EAE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532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D156C-7685-4CBF-A352-A5228E67C3A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DFBEB-2DDE-4CFE-BA34-530172EAE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104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D156C-7685-4CBF-A352-A5228E67C3A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DFBEB-2DDE-4CFE-BA34-530172EAE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276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D156C-7685-4CBF-A352-A5228E67C3AB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DFBEB-2DDE-4CFE-BA34-530172EAEF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35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1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1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chart" Target="../charts/chart3.xml"/><Relationship Id="rId3" Type="http://schemas.openxmlformats.org/officeDocument/2006/relationships/image" Target="../media/image2.svg"/><Relationship Id="rId21" Type="http://schemas.openxmlformats.org/officeDocument/2006/relationships/image" Target="../media/image19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chart" Target="../charts/chart2.xml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chart" Target="../charts/chart1.xml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21.svg"/><Relationship Id="rId10" Type="http://schemas.openxmlformats.org/officeDocument/2006/relationships/image" Target="../media/image9.png"/><Relationship Id="rId19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jpeg"/><Relationship Id="rId22" Type="http://schemas.openxmlformats.org/officeDocument/2006/relationships/image" Target="../media/image24.png"/><Relationship Id="rId27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래픽 58">
            <a:extLst>
              <a:ext uri="{FF2B5EF4-FFF2-40B4-BE49-F238E27FC236}">
                <a16:creationId xmlns:a16="http://schemas.microsoft.com/office/drawing/2014/main" id="{B49236E9-8031-A14D-12E2-A04045C08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11" y="24956320"/>
            <a:ext cx="5754261" cy="2819003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F3678ADC-04ED-EF5E-3472-E51CE57E3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0231" y="6941239"/>
            <a:ext cx="6010174" cy="3005087"/>
          </a:xfrm>
          <a:prstGeom prst="rect">
            <a:avLst/>
          </a:prstGeom>
        </p:spPr>
      </p:pic>
      <p:sp>
        <p:nvSpPr>
          <p:cNvPr id="7" name="제목 7">
            <a:extLst>
              <a:ext uri="{FF2B5EF4-FFF2-40B4-BE49-F238E27FC236}">
                <a16:creationId xmlns:a16="http://schemas.microsoft.com/office/drawing/2014/main" id="{83F30D4E-53D9-C823-D670-0956D319B5C8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21350133" cy="2063354"/>
          </a:xfrm>
          <a:prstGeom prst="rect">
            <a:avLst/>
          </a:prstGeom>
          <a:noFill/>
        </p:spPr>
        <p:txBody>
          <a:bodyPr lIns="0" tIns="0" rIns="0" bIns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6000" b="1" cap="small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Memtis</a:t>
            </a:r>
            <a:r>
              <a:rPr lang="en-US" altLang="ko-KR" sz="6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Efficient Memory Tiering with Dynamic</a:t>
            </a:r>
          </a:p>
          <a:p>
            <a:pPr algn="ctr"/>
            <a:r>
              <a:rPr lang="en-US" altLang="ko-KR" sz="6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Page Classification and Page Size Determination</a:t>
            </a:r>
            <a:endParaRPr lang="ko-KR" altLang="en-US" sz="6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부제목 6">
            <a:extLst>
              <a:ext uri="{FF2B5EF4-FFF2-40B4-BE49-F238E27FC236}">
                <a16:creationId xmlns:a16="http://schemas.microsoft.com/office/drawing/2014/main" id="{E70A1997-5610-4700-ED02-5A8824B24517}"/>
              </a:ext>
            </a:extLst>
          </p:cNvPr>
          <p:cNvSpPr txBox="1">
            <a:spLocks/>
          </p:cNvSpPr>
          <p:nvPr/>
        </p:nvSpPr>
        <p:spPr>
          <a:xfrm>
            <a:off x="-1" y="2063355"/>
            <a:ext cx="21350133" cy="856826"/>
          </a:xfrm>
          <a:prstGeom prst="rect">
            <a:avLst/>
          </a:prstGeom>
          <a:noFill/>
        </p:spPr>
        <p:txBody>
          <a:bodyPr lIns="0" tIns="0" rIns="0" bIns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altLang="ko-KR" sz="3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Taehyung Lee</a:t>
            </a:r>
            <a:r>
              <a:rPr lang="en-US" altLang="ko-KR" sz="3600" i="1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ko-KR" sz="3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ko-KR" sz="3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Sumit</a:t>
            </a:r>
            <a:r>
              <a:rPr lang="en-US" altLang="ko-KR" sz="3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Kumar Monga</a:t>
            </a:r>
            <a:r>
              <a:rPr lang="en-US" altLang="ko-KR" sz="3600" i="1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ko-KR" sz="3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ko-KR" sz="3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Changwoo</a:t>
            </a:r>
            <a:r>
              <a:rPr lang="en-US" altLang="ko-KR" sz="3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Min</a:t>
            </a:r>
            <a:r>
              <a:rPr lang="en-US" altLang="ko-KR" sz="3600" i="1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ko-KR" sz="3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Young </a:t>
            </a:r>
            <a:r>
              <a:rPr lang="en-US" altLang="ko-KR" sz="3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Ik</a:t>
            </a:r>
            <a:r>
              <a:rPr lang="en-US" altLang="ko-KR" sz="3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Eom</a:t>
            </a:r>
            <a:r>
              <a:rPr lang="en-US" altLang="ko-KR" sz="3600" i="1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en-US" altLang="ko-KR" sz="3600" i="1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ko-KR" sz="3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Sungkyunkwan University, </a:t>
            </a:r>
            <a:r>
              <a:rPr lang="en-US" altLang="ko-KR" sz="3600" i="1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ko-KR" sz="3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Virginia Tech, </a:t>
            </a:r>
            <a:r>
              <a:rPr lang="en-US" altLang="ko-KR" sz="3600" i="1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ko-KR" sz="3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Igalia</a:t>
            </a:r>
          </a:p>
        </p:txBody>
      </p:sp>
      <p:sp>
        <p:nvSpPr>
          <p:cNvPr id="9" name="모서리가 둥근 직사각형 168">
            <a:extLst>
              <a:ext uri="{FF2B5EF4-FFF2-40B4-BE49-F238E27FC236}">
                <a16:creationId xmlns:a16="http://schemas.microsoft.com/office/drawing/2014/main" id="{5BD58AB0-D936-B976-C61F-D2DA7D65F1C9}"/>
              </a:ext>
            </a:extLst>
          </p:cNvPr>
          <p:cNvSpPr/>
          <p:nvPr/>
        </p:nvSpPr>
        <p:spPr bwMode="auto">
          <a:xfrm>
            <a:off x="87472" y="3189390"/>
            <a:ext cx="21181575" cy="720000"/>
          </a:xfrm>
          <a:prstGeom prst="roundRect">
            <a:avLst>
              <a:gd name="adj" fmla="val 50000"/>
            </a:avLst>
          </a:prstGeom>
          <a:solidFill>
            <a:srgbClr val="37609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295275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" panose="02020603050405020304" pitchFamily="18" charset="0"/>
              </a:rPr>
              <a:t>1. Three insights from our observations</a:t>
            </a:r>
            <a:endParaRPr kumimoji="1" lang="ko-KR" altLang="en-US" sz="3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Times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DDB976-D351-E3FC-CD02-103E3EE94C43}"/>
              </a:ext>
            </a:extLst>
          </p:cNvPr>
          <p:cNvSpPr/>
          <p:nvPr/>
        </p:nvSpPr>
        <p:spPr>
          <a:xfrm>
            <a:off x="9148922" y="3926305"/>
            <a:ext cx="6023341" cy="58259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72000" rIns="0" bIns="0" rtlCol="0" anchor="t" anchorCtr="0"/>
          <a:lstStyle/>
          <a:p>
            <a:pPr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700" b="1" dirty="0">
                <a:solidFill>
                  <a:schemeClr val="tx1"/>
                </a:solidFill>
              </a:rPr>
              <a:t>Criticality of hotness detection</a:t>
            </a:r>
          </a:p>
          <a:p>
            <a:pPr marL="734400" lvl="2"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tx1"/>
                </a:solidFill>
              </a:rPr>
              <a:t>Existing systems adopt static approach</a:t>
            </a:r>
          </a:p>
          <a:p>
            <a:pPr marL="1191600" lvl="3"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solidFill>
                  <a:schemeClr val="tx1"/>
                </a:solidFill>
              </a:rPr>
              <a:t>AutoNUMA</a:t>
            </a:r>
            <a:r>
              <a:rPr lang="en-US" altLang="ko-KR" sz="2400" dirty="0">
                <a:solidFill>
                  <a:schemeClr val="tx1"/>
                </a:solidFill>
              </a:rPr>
              <a:t>: 1 accesses</a:t>
            </a:r>
          </a:p>
          <a:p>
            <a:pPr marL="1191600" lvl="3"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tx1"/>
                </a:solidFill>
              </a:rPr>
              <a:t>TPP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[ASPLOS ’23]</a:t>
            </a:r>
            <a:r>
              <a:rPr lang="en-US" altLang="ko-KR" sz="2400" dirty="0">
                <a:solidFill>
                  <a:schemeClr val="tx1"/>
                </a:solidFill>
              </a:rPr>
              <a:t>: 2 accesses </a:t>
            </a:r>
            <a:endParaRPr lang="en-US" altLang="ko-KR" sz="2400" i="1" dirty="0">
              <a:solidFill>
                <a:schemeClr val="accent2"/>
              </a:solidFill>
            </a:endParaRPr>
          </a:p>
          <a:p>
            <a:pPr marL="734400" lvl="2"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i="1" dirty="0">
                <a:solidFill>
                  <a:schemeClr val="accent2"/>
                </a:solidFill>
              </a:rPr>
              <a:t>Static criteria </a:t>
            </a:r>
            <a:r>
              <a:rPr lang="en-US" altLang="ko-KR" sz="2400" i="1" dirty="0">
                <a:solidFill>
                  <a:schemeClr val="tx1"/>
                </a:solidFill>
              </a:rPr>
              <a:t>is insufficient to support </a:t>
            </a:r>
            <a:r>
              <a:rPr lang="en-US" altLang="ko-KR" sz="2400" dirty="0">
                <a:solidFill>
                  <a:schemeClr val="tx1"/>
                </a:solidFill>
              </a:rPr>
              <a:t>diverse applications and memory config.</a:t>
            </a:r>
          </a:p>
          <a:p>
            <a:pPr marL="734400" lvl="2"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tx1"/>
                </a:solidFill>
              </a:rPr>
              <a:t>(E.g.) </a:t>
            </a:r>
            <a:r>
              <a:rPr lang="en-US" altLang="ko-KR" sz="2400" dirty="0" err="1">
                <a:solidFill>
                  <a:schemeClr val="tx1"/>
                </a:solidFill>
              </a:rPr>
              <a:t>HeMem</a:t>
            </a:r>
            <a:r>
              <a:rPr lang="en-US" altLang="ko-KR" sz="2400" dirty="0">
                <a:solidFill>
                  <a:schemeClr val="tx1"/>
                </a:solidFill>
              </a:rPr>
              <a:t> uses two static thresholds</a:t>
            </a:r>
          </a:p>
          <a:p>
            <a:pPr marL="1191600" lvl="3"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tx1"/>
                </a:solidFill>
              </a:rPr>
              <a:t>Hot: 8(4) load(store) accesses</a:t>
            </a:r>
          </a:p>
          <a:p>
            <a:pPr marL="1191600" lvl="3"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tx1"/>
                </a:solidFill>
              </a:rPr>
              <a:t>Cooling: 18 accesses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3961CE0D-B8B1-2288-6A64-B4B46D2A3C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1758" y="7328670"/>
            <a:ext cx="2448000" cy="182784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95B9164-A65B-D81E-201A-726F0E10B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3904" y="7326839"/>
            <a:ext cx="2448000" cy="186513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6BC2807E-C3DA-090E-9BA2-F80D7AB3CF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69557" y="7339560"/>
            <a:ext cx="2491715" cy="1836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B7E1C3-3623-23AA-2907-B2D7AB11917E}"/>
              </a:ext>
            </a:extLst>
          </p:cNvPr>
          <p:cNvSpPr/>
          <p:nvPr/>
        </p:nvSpPr>
        <p:spPr>
          <a:xfrm>
            <a:off x="873904" y="6764284"/>
            <a:ext cx="2448000" cy="50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5ms-10-1000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F2C0A6-BAB8-5398-5AE5-1B0355A7CA86}"/>
              </a:ext>
            </a:extLst>
          </p:cNvPr>
          <p:cNvSpPr/>
          <p:nvPr/>
        </p:nvSpPr>
        <p:spPr>
          <a:xfrm>
            <a:off x="873905" y="7268283"/>
            <a:ext cx="2448000" cy="1980000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endParaRPr lang="en-US" altLang="ko-K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6CD72A3-FC49-14FF-2C45-F73DDFD609CD}"/>
              </a:ext>
            </a:extLst>
          </p:cNvPr>
          <p:cNvSpPr/>
          <p:nvPr/>
        </p:nvSpPr>
        <p:spPr>
          <a:xfrm>
            <a:off x="873904" y="9248283"/>
            <a:ext cx="2448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r>
              <a:rPr lang="en-US" altLang="ko-KR" sz="23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 usage: 2.15%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B4C831-5084-411B-4730-D9E7D6E79D7E}"/>
              </a:ext>
            </a:extLst>
          </p:cNvPr>
          <p:cNvSpPr/>
          <p:nvPr/>
        </p:nvSpPr>
        <p:spPr>
          <a:xfrm>
            <a:off x="3321903" y="6764284"/>
            <a:ext cx="2448000" cy="50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500ms-10K-20K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1756A35-D446-404E-8EA3-D3833BF67587}"/>
              </a:ext>
            </a:extLst>
          </p:cNvPr>
          <p:cNvSpPr/>
          <p:nvPr/>
        </p:nvSpPr>
        <p:spPr>
          <a:xfrm>
            <a:off x="3321904" y="7268283"/>
            <a:ext cx="2448000" cy="1980000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endParaRPr lang="en-US" altLang="ko-K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64BDA70-15E0-CE29-42FA-961FF07C1243}"/>
              </a:ext>
            </a:extLst>
          </p:cNvPr>
          <p:cNvSpPr/>
          <p:nvPr/>
        </p:nvSpPr>
        <p:spPr>
          <a:xfrm>
            <a:off x="3321903" y="9248283"/>
            <a:ext cx="2448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r>
              <a:rPr lang="en-US" altLang="ko-KR" sz="23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 usage: 3.18% 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074BBDB-E51B-56AB-D9EF-81D9F5FDCF23}"/>
              </a:ext>
            </a:extLst>
          </p:cNvPr>
          <p:cNvSpPr/>
          <p:nvPr/>
        </p:nvSpPr>
        <p:spPr>
          <a:xfrm>
            <a:off x="5769899" y="6764284"/>
            <a:ext cx="2448000" cy="50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5ms-10K-20K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B94776B-BC51-D141-20B5-068E994F4834}"/>
              </a:ext>
            </a:extLst>
          </p:cNvPr>
          <p:cNvSpPr/>
          <p:nvPr/>
        </p:nvSpPr>
        <p:spPr>
          <a:xfrm>
            <a:off x="5769900" y="7268283"/>
            <a:ext cx="2448000" cy="1980000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endParaRPr lang="en-US" altLang="ko-K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951FC64-C63A-673E-9ABC-41FE30CBEA56}"/>
              </a:ext>
            </a:extLst>
          </p:cNvPr>
          <p:cNvSpPr/>
          <p:nvPr/>
        </p:nvSpPr>
        <p:spPr>
          <a:xfrm>
            <a:off x="5769899" y="9248283"/>
            <a:ext cx="2448000" cy="5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r>
              <a:rPr lang="en-US" altLang="ko-KR" sz="23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 usage: </a:t>
            </a:r>
            <a:r>
              <a:rPr lang="en-US" altLang="ko-KR" sz="2300" dirty="0">
                <a:solidFill>
                  <a:srgbClr val="FF010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72.85%</a:t>
            </a:r>
            <a:r>
              <a:rPr lang="en-US" altLang="ko-KR" sz="23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6DB000B-EB81-EBDF-83D7-1BBB2CAE7E96}"/>
              </a:ext>
            </a:extLst>
          </p:cNvPr>
          <p:cNvSpPr/>
          <p:nvPr/>
        </p:nvSpPr>
        <p:spPr>
          <a:xfrm>
            <a:off x="873903" y="6043160"/>
            <a:ext cx="7343996" cy="720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r>
              <a:rPr lang="en-US" altLang="ko-KR" sz="23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 access heap map of 654.roms by DAMON</a:t>
            </a:r>
            <a:br>
              <a:rPr lang="en-US" altLang="ko-KR" sz="23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23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(scan interval – min num. of regions – max num. of regions)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4AD0DAC-623D-9BBE-D6EB-E238E94DC88B}"/>
              </a:ext>
            </a:extLst>
          </p:cNvPr>
          <p:cNvSpPr/>
          <p:nvPr/>
        </p:nvSpPr>
        <p:spPr>
          <a:xfrm>
            <a:off x="1" y="3909391"/>
            <a:ext cx="9127066" cy="5026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72000" rIns="0" bIns="0" rtlCol="0" anchor="t" anchorCtr="0"/>
          <a:lstStyle/>
          <a:p>
            <a:pPr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700" b="1" dirty="0">
                <a:solidFill>
                  <a:schemeClr val="tx1"/>
                </a:solidFill>
              </a:rPr>
              <a:t>Page table scanning</a:t>
            </a:r>
          </a:p>
          <a:p>
            <a:pPr marL="734400" lvl="2"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i="1" dirty="0">
                <a:solidFill>
                  <a:schemeClr val="accent2"/>
                </a:solidFill>
              </a:rPr>
              <a:t>Poor scalability</a:t>
            </a:r>
            <a:r>
              <a:rPr lang="en-US" altLang="ko-KR" sz="2400" dirty="0">
                <a:solidFill>
                  <a:schemeClr val="tx1"/>
                </a:solidFill>
              </a:rPr>
              <a:t> to increasing memory sizes &amp; num. of processes</a:t>
            </a:r>
          </a:p>
          <a:p>
            <a:pPr marL="734400" lvl="2"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tx1"/>
                </a:solidFill>
              </a:rPr>
              <a:t>Minimum tracking granularity: </a:t>
            </a:r>
            <a:r>
              <a:rPr lang="en-US" altLang="ko-KR" sz="2400" i="1" dirty="0">
                <a:solidFill>
                  <a:schemeClr val="accent2"/>
                </a:solidFill>
              </a:rPr>
              <a:t>Page size</a:t>
            </a:r>
            <a:r>
              <a:rPr lang="en-US" altLang="ko-KR" sz="2400" dirty="0">
                <a:solidFill>
                  <a:schemeClr val="tx1"/>
                </a:solidFill>
              </a:rPr>
              <a:t> (4KB, 2MB, 1GB in x86)</a:t>
            </a:r>
          </a:p>
          <a:p>
            <a:pPr marL="734400" lvl="2"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tx1"/>
                </a:solidFill>
              </a:rPr>
              <a:t>Tracking accuracy is also limited</a:t>
            </a:r>
          </a:p>
          <a:p>
            <a:pPr lvl="1"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700" b="1" dirty="0">
                <a:solidFill>
                  <a:schemeClr val="tx1"/>
                </a:solidFill>
              </a:rPr>
              <a:t>HW event-based sampling</a:t>
            </a:r>
          </a:p>
          <a:p>
            <a:pPr marL="734400" lvl="2"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tx1"/>
                </a:solidFill>
              </a:rPr>
              <a:t>Scalable but overhead increases as </a:t>
            </a:r>
            <a:r>
              <a:rPr lang="en-US" altLang="ko-KR" sz="2400" i="1" dirty="0">
                <a:solidFill>
                  <a:schemeClr val="accent2"/>
                </a:solidFill>
              </a:rPr>
              <a:t>sampling periods </a:t>
            </a:r>
            <a:r>
              <a:rPr lang="en-US" altLang="ko-KR" sz="2400" dirty="0">
                <a:solidFill>
                  <a:schemeClr val="tx1"/>
                </a:solidFill>
              </a:rPr>
              <a:t>get shorter</a:t>
            </a:r>
          </a:p>
        </p:txBody>
      </p:sp>
      <p:sp>
        <p:nvSpPr>
          <p:cNvPr id="78" name="모서리가 둥근 직사각형 168">
            <a:extLst>
              <a:ext uri="{FF2B5EF4-FFF2-40B4-BE49-F238E27FC236}">
                <a16:creationId xmlns:a16="http://schemas.microsoft.com/office/drawing/2014/main" id="{5C4BC74D-1CCA-3561-2895-470332597B97}"/>
              </a:ext>
            </a:extLst>
          </p:cNvPr>
          <p:cNvSpPr/>
          <p:nvPr/>
        </p:nvSpPr>
        <p:spPr bwMode="auto">
          <a:xfrm>
            <a:off x="103758" y="11105286"/>
            <a:ext cx="8928000" cy="720000"/>
          </a:xfrm>
          <a:prstGeom prst="roundRect">
            <a:avLst>
              <a:gd name="adj" fmla="val 50000"/>
            </a:avLst>
          </a:prstGeom>
          <a:solidFill>
            <a:srgbClr val="37609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defTabSz="295275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600" b="1" i="0" u="none" strike="noStrike" cap="small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" panose="02020603050405020304" pitchFamily="18" charset="0"/>
              </a:rPr>
              <a:t>2. </a:t>
            </a:r>
            <a:r>
              <a:rPr kumimoji="1" lang="en-US" altLang="ko-KR" sz="3600" b="1" i="0" u="none" strike="noStrike" cap="small" normalizeH="0" baseline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" panose="02020603050405020304" pitchFamily="18" charset="0"/>
              </a:rPr>
              <a:t>Memtis</a:t>
            </a:r>
            <a:r>
              <a:rPr kumimoji="1" lang="en-US" altLang="ko-KR" sz="3600" b="1" i="0" u="none" strike="noStrike" cap="small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" panose="02020603050405020304" pitchFamily="18" charset="0"/>
              </a:rPr>
              <a:t> </a:t>
            </a:r>
            <a:r>
              <a:rPr kumimoji="1" lang="en-US" altLang="ko-KR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" panose="02020603050405020304" pitchFamily="18" charset="0"/>
              </a:rPr>
              <a:t>overview</a:t>
            </a:r>
            <a:endParaRPr kumimoji="1" lang="ko-KR" altLang="en-US" sz="3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Times" panose="02020603050405020304" pitchFamily="18" charset="0"/>
            </a:endParaRPr>
          </a:p>
        </p:txBody>
      </p:sp>
      <p:sp>
        <p:nvSpPr>
          <p:cNvPr id="79" name="모서리가 둥근 직사각형 168">
            <a:extLst>
              <a:ext uri="{FF2B5EF4-FFF2-40B4-BE49-F238E27FC236}">
                <a16:creationId xmlns:a16="http://schemas.microsoft.com/office/drawing/2014/main" id="{6A8ECDBA-7BE9-7DB6-6EEB-B1DF30B548EE}"/>
              </a:ext>
            </a:extLst>
          </p:cNvPr>
          <p:cNvSpPr/>
          <p:nvPr/>
        </p:nvSpPr>
        <p:spPr bwMode="auto">
          <a:xfrm>
            <a:off x="9179999" y="11104659"/>
            <a:ext cx="12089041" cy="720000"/>
          </a:xfrm>
          <a:prstGeom prst="roundRect">
            <a:avLst>
              <a:gd name="adj" fmla="val 50000"/>
            </a:avLst>
          </a:prstGeom>
          <a:solidFill>
            <a:srgbClr val="37609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295275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" panose="02020603050405020304" pitchFamily="18" charset="0"/>
              </a:rPr>
              <a:t>3.</a:t>
            </a:r>
            <a:r>
              <a:rPr kumimoji="1" lang="ko-KR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" panose="02020603050405020304" pitchFamily="18" charset="0"/>
              </a:rPr>
              <a:t> </a:t>
            </a:r>
            <a:r>
              <a:rPr kumimoji="1" lang="en-US" altLang="ko-KR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" panose="02020603050405020304" pitchFamily="18" charset="0"/>
              </a:rPr>
              <a:t>Fine-grained, lightweight access tracking</a:t>
            </a:r>
            <a:endParaRPr kumimoji="1" lang="ko-KR" altLang="en-US" sz="3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Times" panose="02020603050405020304" pitchFamily="18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1E74900-0ED8-C57F-4D62-39E543B86AC9}"/>
              </a:ext>
            </a:extLst>
          </p:cNvPr>
          <p:cNvSpPr/>
          <p:nvPr/>
        </p:nvSpPr>
        <p:spPr>
          <a:xfrm>
            <a:off x="9195770" y="11824659"/>
            <a:ext cx="11977976" cy="393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72000" rIns="0" bIns="0" rtlCol="0" anchor="t" anchorCtr="0"/>
          <a:lstStyle/>
          <a:p>
            <a:pPr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700" b="1" dirty="0">
                <a:solidFill>
                  <a:schemeClr val="tx1"/>
                </a:solidFill>
              </a:rPr>
              <a:t>Intel PEBS (Processor Event-Based Sampling)</a:t>
            </a:r>
          </a:p>
          <a:p>
            <a:pPr marL="734400" lvl="2"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tx1"/>
                </a:solidFill>
              </a:rPr>
              <a:t>LLC load miss (initial period: 1 sample / 200 events)</a:t>
            </a:r>
          </a:p>
          <a:p>
            <a:pPr marL="734400" lvl="2"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tx1"/>
                </a:solidFill>
              </a:rPr>
              <a:t>Store instruction (initial period: 1 sample / 100,000 events)</a:t>
            </a:r>
          </a:p>
          <a:p>
            <a:pPr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700" b="1" dirty="0">
                <a:solidFill>
                  <a:schemeClr val="tx1"/>
                </a:solidFill>
              </a:rPr>
              <a:t>Adjusts the access period to meet the upper limit of its CPU usage (3% of a core)</a:t>
            </a:r>
          </a:p>
          <a:p>
            <a:pPr marL="734400" lvl="2"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tx1"/>
                </a:solidFill>
              </a:rPr>
              <a:t>Our sampling thread only consumes </a:t>
            </a:r>
            <a:r>
              <a:rPr lang="en-US" altLang="ko-KR" sz="2400" b="1" i="1" dirty="0">
                <a:solidFill>
                  <a:schemeClr val="accent2"/>
                </a:solidFill>
              </a:rPr>
              <a:t>2.016%</a:t>
            </a:r>
            <a:r>
              <a:rPr lang="en-US" altLang="ko-KR" sz="2400" dirty="0">
                <a:solidFill>
                  <a:schemeClr val="tx1"/>
                </a:solidFill>
              </a:rPr>
              <a:t> of a single CPU with </a:t>
            </a:r>
            <a:r>
              <a:rPr lang="en-US" altLang="ko-KR" sz="2400" b="1" i="1" dirty="0">
                <a:solidFill>
                  <a:schemeClr val="accent2"/>
                </a:solidFill>
              </a:rPr>
              <a:t>0.922%</a:t>
            </a:r>
            <a:r>
              <a:rPr lang="en-US" altLang="ko-KR" sz="2400" dirty="0">
                <a:solidFill>
                  <a:schemeClr val="tx1"/>
                </a:solidFill>
              </a:rPr>
              <a:t> of performance overheads on average</a:t>
            </a:r>
          </a:p>
          <a:p>
            <a:pPr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700" b="1" dirty="0">
                <a:solidFill>
                  <a:schemeClr val="tx1"/>
                </a:solidFill>
              </a:rPr>
              <a:t>Generates two histograms</a:t>
            </a:r>
          </a:p>
          <a:p>
            <a:pPr marL="734400" lvl="2"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tx1"/>
                </a:solidFill>
              </a:rPr>
              <a:t>Page access histogram: used to </a:t>
            </a:r>
            <a:r>
              <a:rPr lang="en-US" altLang="ko-KR" sz="2400" dirty="0">
                <a:solidFill>
                  <a:schemeClr val="accent2"/>
                </a:solidFill>
              </a:rPr>
              <a:t>determine hot pages</a:t>
            </a:r>
            <a:r>
              <a:rPr lang="en-US" altLang="ko-KR" sz="2400" dirty="0">
                <a:solidFill>
                  <a:schemeClr val="tx1"/>
                </a:solidFill>
              </a:rPr>
              <a:t>; counting at </a:t>
            </a:r>
            <a:r>
              <a:rPr lang="en-US" altLang="ko-KR" sz="2400" dirty="0">
                <a:solidFill>
                  <a:schemeClr val="accent2"/>
                </a:solidFill>
              </a:rPr>
              <a:t>actual page size</a:t>
            </a:r>
          </a:p>
          <a:p>
            <a:pPr marL="734400" lvl="2"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tx1"/>
                </a:solidFill>
              </a:rPr>
              <a:t>Emulated base page histogram: used to </a:t>
            </a:r>
            <a:r>
              <a:rPr lang="en-US" altLang="ko-KR" sz="2400" dirty="0">
                <a:solidFill>
                  <a:schemeClr val="accent2"/>
                </a:solidFill>
              </a:rPr>
              <a:t>decide page sizes</a:t>
            </a:r>
            <a:r>
              <a:rPr lang="en-US" altLang="ko-KR" sz="2400" dirty="0">
                <a:solidFill>
                  <a:schemeClr val="tx1"/>
                </a:solidFill>
              </a:rPr>
              <a:t>; counting at </a:t>
            </a:r>
            <a:r>
              <a:rPr lang="en-US" altLang="ko-KR" sz="2400" dirty="0">
                <a:solidFill>
                  <a:schemeClr val="accent2"/>
                </a:solidFill>
              </a:rPr>
              <a:t>4KB granularity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0C656F5-0D74-0BC4-877E-8ABD03ED7882}"/>
              </a:ext>
            </a:extLst>
          </p:cNvPr>
          <p:cNvCxnSpPr/>
          <p:nvPr/>
        </p:nvCxnSpPr>
        <p:spPr>
          <a:xfrm>
            <a:off x="9127067" y="4045525"/>
            <a:ext cx="0" cy="57067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542AB5E-6949-03A0-869F-F09CB224A668}"/>
              </a:ext>
            </a:extLst>
          </p:cNvPr>
          <p:cNvCxnSpPr/>
          <p:nvPr/>
        </p:nvCxnSpPr>
        <p:spPr>
          <a:xfrm>
            <a:off x="15172267" y="4045525"/>
            <a:ext cx="0" cy="57067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1E30A1-6C71-42A2-6904-795CBFA9DD25}"/>
              </a:ext>
            </a:extLst>
          </p:cNvPr>
          <p:cNvSpPr/>
          <p:nvPr/>
        </p:nvSpPr>
        <p:spPr>
          <a:xfrm>
            <a:off x="15172263" y="3909390"/>
            <a:ext cx="6023341" cy="58259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72000" rIns="0" bIns="0" rtlCol="0" anchor="t" anchorCtr="0"/>
          <a:lstStyle/>
          <a:p>
            <a:pPr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700" b="1" dirty="0">
                <a:solidFill>
                  <a:schemeClr val="tx1"/>
                </a:solidFill>
              </a:rPr>
              <a:t>Is using huge pages always good?</a:t>
            </a:r>
          </a:p>
          <a:p>
            <a:pPr marL="734400" lvl="2"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tx1"/>
                </a:solidFill>
              </a:rPr>
              <a:t>Mitigate address translation costs</a:t>
            </a:r>
          </a:p>
          <a:p>
            <a:pPr marL="734400" lvl="2"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tx1"/>
                </a:solidFill>
              </a:rPr>
              <a:t>But could </a:t>
            </a:r>
            <a:r>
              <a:rPr lang="en-US" altLang="ko-KR" sz="2400" i="1" dirty="0">
                <a:solidFill>
                  <a:schemeClr val="accent2"/>
                </a:solidFill>
              </a:rPr>
              <a:t>hamper the effective use of the fast tier</a:t>
            </a:r>
            <a:r>
              <a:rPr lang="en-US" altLang="ko-KR" sz="2400" dirty="0">
                <a:solidFill>
                  <a:schemeClr val="tx1"/>
                </a:solidFill>
              </a:rPr>
              <a:t> memory</a:t>
            </a:r>
          </a:p>
          <a:p>
            <a:pPr lvl="1"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700" b="1" dirty="0">
                <a:solidFill>
                  <a:schemeClr val="tx1"/>
                </a:solidFill>
              </a:rPr>
              <a:t>Skewed accesses are often observed</a:t>
            </a:r>
          </a:p>
          <a:p>
            <a:pPr marL="734400" lvl="2"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tx1"/>
                </a:solidFill>
              </a:rPr>
              <a:t>Frequently accessed but underutilized huge pages are problematic</a:t>
            </a:r>
          </a:p>
        </p:txBody>
      </p:sp>
      <p:sp>
        <p:nvSpPr>
          <p:cNvPr id="86" name="모서리가 둥근 직사각형 85">
            <a:extLst>
              <a:ext uri="{FF2B5EF4-FFF2-40B4-BE49-F238E27FC236}">
                <a16:creationId xmlns:a16="http://schemas.microsoft.com/office/drawing/2014/main" id="{0D52CBC8-A561-743A-5D0D-42A99D268ED5}"/>
              </a:ext>
            </a:extLst>
          </p:cNvPr>
          <p:cNvSpPr/>
          <p:nvPr/>
        </p:nvSpPr>
        <p:spPr>
          <a:xfrm>
            <a:off x="10665895" y="8663056"/>
            <a:ext cx="1429124" cy="268470"/>
          </a:xfrm>
          <a:prstGeom prst="roundRect">
            <a:avLst/>
          </a:prstGeom>
          <a:noFill/>
          <a:ln w="28575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19687097-6E29-F592-B88B-484FD5D584BF}"/>
              </a:ext>
            </a:extLst>
          </p:cNvPr>
          <p:cNvSpPr/>
          <p:nvPr/>
        </p:nvSpPr>
        <p:spPr>
          <a:xfrm>
            <a:off x="13511309" y="8691531"/>
            <a:ext cx="1313056" cy="479990"/>
          </a:xfrm>
          <a:prstGeom prst="roundRect">
            <a:avLst/>
          </a:prstGeom>
          <a:noFill/>
          <a:ln w="28575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9048AD5B-66A5-58B2-A4C4-E743355263E1}"/>
              </a:ext>
            </a:extLst>
          </p:cNvPr>
          <p:cNvSpPr/>
          <p:nvPr/>
        </p:nvSpPr>
        <p:spPr>
          <a:xfrm>
            <a:off x="12795282" y="7722595"/>
            <a:ext cx="344527" cy="806597"/>
          </a:xfrm>
          <a:prstGeom prst="roundRect">
            <a:avLst/>
          </a:prstGeom>
          <a:noFill/>
          <a:ln w="28575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모서리가 둥근 직사각형 2">
            <a:extLst>
              <a:ext uri="{FF2B5EF4-FFF2-40B4-BE49-F238E27FC236}">
                <a16:creationId xmlns:a16="http://schemas.microsoft.com/office/drawing/2014/main" id="{89E82E6F-6A06-8C9C-FDE1-033EE56CABE8}"/>
              </a:ext>
            </a:extLst>
          </p:cNvPr>
          <p:cNvSpPr/>
          <p:nvPr/>
        </p:nvSpPr>
        <p:spPr>
          <a:xfrm>
            <a:off x="9836315" y="8637663"/>
            <a:ext cx="870665" cy="268471"/>
          </a:xfrm>
          <a:prstGeom prst="roundRect">
            <a:avLst>
              <a:gd name="adj" fmla="val 9331"/>
            </a:avLst>
          </a:prstGeom>
          <a:noFill/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108000" rtlCol="0" anchor="ctr" anchorCtr="0"/>
          <a:lstStyle/>
          <a:p>
            <a:pPr algn="ctr">
              <a:lnSpc>
                <a:spcPct val="150000"/>
              </a:lnSpc>
            </a:pPr>
            <a:r>
              <a:rPr kumimoji="1"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DRAM</a:t>
            </a:r>
            <a:endParaRPr kumimoji="1" lang="en-US" altLang="ko-KR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모서리가 둥근 직사각형 2">
            <a:extLst>
              <a:ext uri="{FF2B5EF4-FFF2-40B4-BE49-F238E27FC236}">
                <a16:creationId xmlns:a16="http://schemas.microsoft.com/office/drawing/2014/main" id="{2FC00406-BBE1-86FC-EF70-7B9F69DA0018}"/>
              </a:ext>
            </a:extLst>
          </p:cNvPr>
          <p:cNvSpPr/>
          <p:nvPr/>
        </p:nvSpPr>
        <p:spPr>
          <a:xfrm>
            <a:off x="10001339" y="8308072"/>
            <a:ext cx="870665" cy="268471"/>
          </a:xfrm>
          <a:prstGeom prst="roundRect">
            <a:avLst>
              <a:gd name="adj" fmla="val 9331"/>
            </a:avLst>
          </a:prstGeom>
          <a:noFill/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108000" rtlCol="0" anchor="ctr" anchorCtr="0"/>
          <a:lstStyle/>
          <a:p>
            <a:pPr algn="ctr">
              <a:lnSpc>
                <a:spcPct val="150000"/>
              </a:lnSpc>
            </a:pPr>
            <a:r>
              <a:rPr kumimoji="1"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NVM/CXL</a:t>
            </a:r>
            <a:endParaRPr kumimoji="1" lang="en-US" altLang="ko-KR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7618135-2B3A-53C1-F330-488EFE104D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80768" y="6850326"/>
            <a:ext cx="3096000" cy="3096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B5F0B71-6289-861A-5545-A9650319CC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54133" y="6861805"/>
            <a:ext cx="3096000" cy="3096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31F28B6-6E74-E8C6-A853-983A33229527}"/>
              </a:ext>
            </a:extLst>
          </p:cNvPr>
          <p:cNvSpPr/>
          <p:nvPr/>
        </p:nvSpPr>
        <p:spPr>
          <a:xfrm>
            <a:off x="16072736" y="6516480"/>
            <a:ext cx="2133349" cy="47909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en-US" altLang="ko-KR" sz="28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Liblinear</a:t>
            </a:r>
            <a:endParaRPr lang="ko-KR" altLang="en-U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BDD5F3-FD92-CA3F-E8A2-9AE7D84D174D}"/>
              </a:ext>
            </a:extLst>
          </p:cNvPr>
          <p:cNvSpPr/>
          <p:nvPr/>
        </p:nvSpPr>
        <p:spPr>
          <a:xfrm>
            <a:off x="18998053" y="6523611"/>
            <a:ext cx="2175693" cy="47909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Silo (YCSB-C)</a:t>
            </a:r>
            <a:endParaRPr lang="ko-KR" altLang="en-U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AF37A14-ADA6-2FE6-3E89-655A60542FCC}"/>
              </a:ext>
            </a:extLst>
          </p:cNvPr>
          <p:cNvSpPr/>
          <p:nvPr/>
        </p:nvSpPr>
        <p:spPr>
          <a:xfrm>
            <a:off x="103758" y="9923551"/>
            <a:ext cx="8928000" cy="1008000"/>
          </a:xfrm>
          <a:prstGeom prst="roundRect">
            <a:avLst>
              <a:gd name="adj" fmla="val 4233"/>
            </a:avLst>
          </a:prstGeom>
          <a:solidFill>
            <a:schemeClr val="accent4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88000" rIns="288000" rtlCol="0" anchor="ctr" anchorCtr="0"/>
          <a:lstStyle/>
          <a:p>
            <a:pPr algn="ctr"/>
            <a:r>
              <a:rPr lang="en-US" altLang="ko-KR" sz="28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 #1) </a:t>
            </a:r>
            <a:r>
              <a:rPr lang="en-US" altLang="ko-KR" sz="2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 access tracking</a:t>
            </a:r>
          </a:p>
          <a:p>
            <a:pPr algn="ctr"/>
            <a:r>
              <a:rPr lang="en-US" altLang="ko-KR" sz="2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should be </a:t>
            </a:r>
            <a:r>
              <a:rPr lang="en-US" altLang="ko-KR" sz="28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fine-grained, scalable, and lightweight 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E2C730D7-BDD5-AA6F-4BE9-340F77F714E1}"/>
              </a:ext>
            </a:extLst>
          </p:cNvPr>
          <p:cNvSpPr/>
          <p:nvPr/>
        </p:nvSpPr>
        <p:spPr>
          <a:xfrm>
            <a:off x="9195770" y="9920149"/>
            <a:ext cx="5904000" cy="1008000"/>
          </a:xfrm>
          <a:prstGeom prst="roundRect">
            <a:avLst>
              <a:gd name="adj" fmla="val 4233"/>
            </a:avLst>
          </a:prstGeom>
          <a:solidFill>
            <a:schemeClr val="accent4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88000" rIns="288000" rtlCol="0" anchor="ctr" anchorCtr="0"/>
          <a:lstStyle/>
          <a:p>
            <a:pPr algn="ctr"/>
            <a:r>
              <a:rPr lang="en-US" altLang="ko-KR" sz="28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 #2) </a:t>
            </a:r>
            <a:r>
              <a:rPr lang="en-US" altLang="ko-KR" sz="2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 to adapt hotness</a:t>
            </a:r>
          </a:p>
          <a:p>
            <a:pPr algn="ctr"/>
            <a:r>
              <a:rPr lang="en-US" altLang="ko-KR" sz="2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criteria given the system environments 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9F59FF5-5F1E-CF06-F691-E3101780D0A6}"/>
              </a:ext>
            </a:extLst>
          </p:cNvPr>
          <p:cNvSpPr/>
          <p:nvPr/>
        </p:nvSpPr>
        <p:spPr>
          <a:xfrm>
            <a:off x="15258877" y="9917803"/>
            <a:ext cx="6010173" cy="1008000"/>
          </a:xfrm>
          <a:prstGeom prst="roundRect">
            <a:avLst>
              <a:gd name="adj" fmla="val 4233"/>
            </a:avLst>
          </a:prstGeom>
          <a:solidFill>
            <a:schemeClr val="accent4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88000" rIns="288000" rtlCol="0" anchor="ctr" anchorCtr="0"/>
          <a:lstStyle/>
          <a:p>
            <a:pPr algn="ctr"/>
            <a:r>
              <a:rPr lang="en-US" altLang="ko-KR" sz="28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 #3) </a:t>
            </a:r>
            <a:r>
              <a:rPr lang="en-US" altLang="ko-KR" sz="2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 to dynamically decide</a:t>
            </a:r>
            <a:br>
              <a:rPr lang="en-US" altLang="ko-KR" sz="2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28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appropriate page size</a:t>
            </a:r>
          </a:p>
        </p:txBody>
      </p:sp>
      <p:pic>
        <p:nvPicPr>
          <p:cNvPr id="27" name="그림 26" descr="텍스트, 스크린샷, 도표, 평행이(가) 표시된 사진&#10;&#10;자동 생성된 설명">
            <a:extLst>
              <a:ext uri="{FF2B5EF4-FFF2-40B4-BE49-F238E27FC236}">
                <a16:creationId xmlns:a16="http://schemas.microsoft.com/office/drawing/2014/main" id="{D568643E-5A2C-3CD2-1B17-6FE577F6B76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9" t="7975" r="16387" b="20926"/>
          <a:stretch/>
        </p:blipFill>
        <p:spPr>
          <a:xfrm>
            <a:off x="87473" y="11824659"/>
            <a:ext cx="8928000" cy="12294666"/>
          </a:xfrm>
          <a:prstGeom prst="rect">
            <a:avLst/>
          </a:prstGeom>
        </p:spPr>
      </p:pic>
      <p:sp>
        <p:nvSpPr>
          <p:cNvPr id="28" name="모서리가 둥근 직사각형 168">
            <a:extLst>
              <a:ext uri="{FF2B5EF4-FFF2-40B4-BE49-F238E27FC236}">
                <a16:creationId xmlns:a16="http://schemas.microsoft.com/office/drawing/2014/main" id="{EEFD4F31-8EEA-66F5-CF53-B4005E2982E1}"/>
              </a:ext>
            </a:extLst>
          </p:cNvPr>
          <p:cNvSpPr/>
          <p:nvPr/>
        </p:nvSpPr>
        <p:spPr bwMode="auto">
          <a:xfrm>
            <a:off x="9179999" y="15118499"/>
            <a:ext cx="12089041" cy="720000"/>
          </a:xfrm>
          <a:prstGeom prst="roundRect">
            <a:avLst>
              <a:gd name="adj" fmla="val 50000"/>
            </a:avLst>
          </a:prstGeom>
          <a:solidFill>
            <a:srgbClr val="37609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295275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" panose="02020603050405020304" pitchFamily="18" charset="0"/>
              </a:rPr>
              <a:t>4. Histogram-based hot set classification</a:t>
            </a:r>
            <a:endParaRPr kumimoji="1" lang="ko-KR" altLang="en-US" sz="3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Times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469822-7D64-511A-B8EB-6BBA71DEF4E9}"/>
              </a:ext>
            </a:extLst>
          </p:cNvPr>
          <p:cNvSpPr/>
          <p:nvPr/>
        </p:nvSpPr>
        <p:spPr>
          <a:xfrm>
            <a:off x="9195770" y="15838499"/>
            <a:ext cx="11977976" cy="3935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72000" rIns="0" bIns="0" rtlCol="0" anchor="t" anchorCtr="0"/>
          <a:lstStyle/>
          <a:p>
            <a:pPr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700" b="1" dirty="0">
                <a:solidFill>
                  <a:schemeClr val="tx1"/>
                </a:solidFill>
              </a:rPr>
              <a:t>Periodically adapts the thresholds of hot/warm/cold pages</a:t>
            </a:r>
          </a:p>
          <a:p>
            <a:pPr marL="734400" lvl="2"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tx1"/>
                </a:solidFill>
              </a:rPr>
              <a:t>Expand the hot threshold as much as possible to hold the hottest pages in higher bins </a:t>
            </a:r>
            <a:r>
              <a:rPr lang="en-US" altLang="ko-KR" sz="2400" dirty="0">
                <a:solidFill>
                  <a:schemeClr val="accent2"/>
                </a:solidFill>
              </a:rPr>
              <a:t>before overflowing the fast tier</a:t>
            </a:r>
          </a:p>
          <a:p>
            <a:pPr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700" b="1" dirty="0">
                <a:solidFill>
                  <a:schemeClr val="tx1"/>
                </a:solidFill>
              </a:rPr>
              <a:t>Cooling: halves every page’s access count (</a:t>
            </a:r>
            <a:r>
              <a:rPr lang="en-US" altLang="ko-KR" sz="2700" b="1" dirty="0">
                <a:solidFill>
                  <a:schemeClr val="tx1"/>
                </a:solidFill>
                <a:sym typeface="Wingdings" pitchFamily="2" charset="2"/>
              </a:rPr>
              <a:t> calculating </a:t>
            </a:r>
            <a:r>
              <a:rPr lang="en-US" altLang="ko-KR" sz="2700" b="1" i="1" dirty="0">
                <a:solidFill>
                  <a:schemeClr val="accent2"/>
                </a:solidFill>
                <a:sym typeface="Wingdings" pitchFamily="2" charset="2"/>
              </a:rPr>
              <a:t>EMA of access counts</a:t>
            </a:r>
            <a:r>
              <a:rPr lang="en-US" altLang="ko-KR" sz="2700" b="1" dirty="0">
                <a:solidFill>
                  <a:schemeClr val="tx1"/>
                </a:solidFill>
                <a:sym typeface="Wingdings" pitchFamily="2" charset="2"/>
              </a:rPr>
              <a:t>)</a:t>
            </a:r>
            <a:endParaRPr lang="en-US" altLang="ko-KR" sz="27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168">
            <a:extLst>
              <a:ext uri="{FF2B5EF4-FFF2-40B4-BE49-F238E27FC236}">
                <a16:creationId xmlns:a16="http://schemas.microsoft.com/office/drawing/2014/main" id="{2B2DC0A0-BFEE-207D-C1F3-DDA31F5285EC}"/>
              </a:ext>
            </a:extLst>
          </p:cNvPr>
          <p:cNvSpPr/>
          <p:nvPr/>
        </p:nvSpPr>
        <p:spPr bwMode="auto">
          <a:xfrm>
            <a:off x="9179999" y="20181611"/>
            <a:ext cx="12089041" cy="720000"/>
          </a:xfrm>
          <a:prstGeom prst="roundRect">
            <a:avLst>
              <a:gd name="adj" fmla="val 50000"/>
            </a:avLst>
          </a:prstGeom>
          <a:solidFill>
            <a:srgbClr val="37609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295275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" panose="02020603050405020304" pitchFamily="18" charset="0"/>
              </a:rPr>
              <a:t>5. Skewness-aware page size determination</a:t>
            </a:r>
            <a:endParaRPr kumimoji="1" lang="ko-KR" altLang="en-US" sz="3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Times" panose="02020603050405020304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A3B0362-E083-8AE1-C8A6-5571A9DCEFF5}"/>
              </a:ext>
            </a:extLst>
          </p:cNvPr>
          <p:cNvSpPr/>
          <p:nvPr/>
        </p:nvSpPr>
        <p:spPr>
          <a:xfrm>
            <a:off x="9195770" y="20901611"/>
            <a:ext cx="11977976" cy="3341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72000" rIns="0" bIns="0" rtlCol="0" anchor="t" anchorCtr="0"/>
          <a:lstStyle/>
          <a:p>
            <a:pPr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700" b="1" dirty="0">
                <a:solidFill>
                  <a:schemeClr val="tx1"/>
                </a:solidFill>
              </a:rPr>
              <a:t>Calculates </a:t>
            </a:r>
            <a:r>
              <a:rPr lang="en-US" altLang="ko-KR" sz="2700" b="1" i="1" dirty="0" err="1">
                <a:solidFill>
                  <a:schemeClr val="tx1"/>
                </a:solidFill>
              </a:rPr>
              <a:t>eHR</a:t>
            </a:r>
            <a:r>
              <a:rPr lang="en-US" altLang="ko-KR" sz="2700" b="1" i="1" dirty="0">
                <a:solidFill>
                  <a:schemeClr val="tx1"/>
                </a:solidFill>
              </a:rPr>
              <a:t> </a:t>
            </a:r>
            <a:r>
              <a:rPr lang="en-US" altLang="ko-KR" sz="2700" dirty="0">
                <a:solidFill>
                  <a:schemeClr val="tx1"/>
                </a:solidFill>
              </a:rPr>
              <a:t>which is the </a:t>
            </a:r>
            <a:r>
              <a:rPr lang="en-US" altLang="ko-KR" sz="2700" i="1" dirty="0">
                <a:solidFill>
                  <a:schemeClr val="accent2"/>
                </a:solidFill>
              </a:rPr>
              <a:t>estimated hit ratio when exclusively using base pages</a:t>
            </a:r>
          </a:p>
          <a:p>
            <a:pPr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700" b="1" dirty="0">
                <a:solidFill>
                  <a:schemeClr val="tx1"/>
                </a:solidFill>
              </a:rPr>
              <a:t>Compares </a:t>
            </a:r>
            <a:r>
              <a:rPr lang="en-US" altLang="ko-KR" sz="2700" b="1" i="1" dirty="0" err="1">
                <a:solidFill>
                  <a:schemeClr val="tx1"/>
                </a:solidFill>
              </a:rPr>
              <a:t>eHR</a:t>
            </a:r>
            <a:r>
              <a:rPr lang="en-US" altLang="ko-KR" sz="2700" b="1" dirty="0">
                <a:solidFill>
                  <a:schemeClr val="tx1"/>
                </a:solidFill>
              </a:rPr>
              <a:t> to </a:t>
            </a:r>
            <a:r>
              <a:rPr lang="en-US" altLang="ko-KR" sz="2700" b="1" i="1" dirty="0" err="1">
                <a:solidFill>
                  <a:schemeClr val="tx1"/>
                </a:solidFill>
              </a:rPr>
              <a:t>rHR</a:t>
            </a:r>
            <a:r>
              <a:rPr lang="en-US" altLang="ko-KR" sz="2700" b="1" i="1" dirty="0">
                <a:solidFill>
                  <a:schemeClr val="tx1"/>
                </a:solidFill>
              </a:rPr>
              <a:t> </a:t>
            </a:r>
            <a:r>
              <a:rPr lang="en-US" altLang="ko-KR" sz="2700" dirty="0">
                <a:solidFill>
                  <a:schemeClr val="tx1"/>
                </a:solidFill>
              </a:rPr>
              <a:t>(the real hit ratio obtained from PEBS)</a:t>
            </a:r>
          </a:p>
          <a:p>
            <a:pPr marL="734400" lvl="2"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700" dirty="0">
                <a:solidFill>
                  <a:schemeClr val="tx1"/>
                </a:solidFill>
              </a:rPr>
              <a:t>If </a:t>
            </a:r>
            <a:r>
              <a:rPr lang="en-US" altLang="ko-KR" sz="2700" dirty="0" err="1">
                <a:solidFill>
                  <a:schemeClr val="tx1"/>
                </a:solidFill>
              </a:rPr>
              <a:t>eHR</a:t>
            </a:r>
            <a:r>
              <a:rPr lang="en-US" altLang="ko-KR" sz="2700" dirty="0">
                <a:solidFill>
                  <a:schemeClr val="tx1"/>
                </a:solidFill>
              </a:rPr>
              <a:t> &gt; </a:t>
            </a:r>
            <a:r>
              <a:rPr lang="en-US" altLang="ko-KR" sz="2700" dirty="0" err="1">
                <a:solidFill>
                  <a:schemeClr val="tx1"/>
                </a:solidFill>
              </a:rPr>
              <a:t>rHR</a:t>
            </a:r>
            <a:r>
              <a:rPr lang="en-US" altLang="ko-KR" sz="2700" dirty="0">
                <a:solidFill>
                  <a:schemeClr val="tx1"/>
                </a:solidFill>
              </a:rPr>
              <a:t> + ⍺ </a:t>
            </a:r>
            <a:r>
              <a:rPr lang="en-US" altLang="ko-KR" sz="27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altLang="ko-KR" sz="2700" b="1" i="1" dirty="0">
                <a:solidFill>
                  <a:schemeClr val="accent2"/>
                </a:solidFill>
                <a:sym typeface="Wingdings" pitchFamily="2" charset="2"/>
              </a:rPr>
              <a:t>splintering huge pages will improve the fast tier hit ratio</a:t>
            </a:r>
            <a:endParaRPr lang="en-US" altLang="ko-KR" sz="2700" b="1" i="1" dirty="0">
              <a:solidFill>
                <a:schemeClr val="accent2"/>
              </a:solidFill>
            </a:endParaRPr>
          </a:p>
        </p:txBody>
      </p:sp>
      <p:sp>
        <p:nvSpPr>
          <p:cNvPr id="33" name="모서리가 둥근 직사각형 168">
            <a:extLst>
              <a:ext uri="{FF2B5EF4-FFF2-40B4-BE49-F238E27FC236}">
                <a16:creationId xmlns:a16="http://schemas.microsoft.com/office/drawing/2014/main" id="{A8FBFB95-EA93-F5A6-33FB-599AC7946D23}"/>
              </a:ext>
            </a:extLst>
          </p:cNvPr>
          <p:cNvSpPr/>
          <p:nvPr/>
        </p:nvSpPr>
        <p:spPr bwMode="auto">
          <a:xfrm>
            <a:off x="93183" y="24232053"/>
            <a:ext cx="21181575" cy="720000"/>
          </a:xfrm>
          <a:prstGeom prst="roundRect">
            <a:avLst>
              <a:gd name="adj" fmla="val 50000"/>
            </a:avLst>
          </a:prstGeom>
          <a:solidFill>
            <a:srgbClr val="37609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295275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Times" panose="02020603050405020304" pitchFamily="18" charset="0"/>
              </a:rPr>
              <a:t>6. Evaluation results</a:t>
            </a:r>
            <a:endParaRPr kumimoji="1" lang="ko-KR" altLang="en-US" sz="3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Times" panose="02020603050405020304" pitchFamily="18" charset="0"/>
            </a:endParaRPr>
          </a:p>
        </p:txBody>
      </p:sp>
      <p:pic>
        <p:nvPicPr>
          <p:cNvPr id="124" name="그래픽 123">
            <a:extLst>
              <a:ext uri="{FF2B5EF4-FFF2-40B4-BE49-F238E27FC236}">
                <a16:creationId xmlns:a16="http://schemas.microsoft.com/office/drawing/2014/main" id="{5FEBFCBE-1CD9-176A-AB98-09DD45A1663F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5778"/>
          <a:stretch/>
        </p:blipFill>
        <p:spPr>
          <a:xfrm>
            <a:off x="10788857" y="17418445"/>
            <a:ext cx="3600000" cy="2696482"/>
          </a:xfrm>
          <a:prstGeom prst="rect">
            <a:avLst/>
          </a:prstGeom>
        </p:spPr>
      </p:pic>
      <p:pic>
        <p:nvPicPr>
          <p:cNvPr id="125" name="그래픽 124">
            <a:extLst>
              <a:ext uri="{FF2B5EF4-FFF2-40B4-BE49-F238E27FC236}">
                <a16:creationId xmlns:a16="http://schemas.microsoft.com/office/drawing/2014/main" id="{CB1D5CDC-629C-FEA7-EECC-23ECF931E2E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5218"/>
          <a:stretch/>
        </p:blipFill>
        <p:spPr>
          <a:xfrm>
            <a:off x="16406085" y="17418445"/>
            <a:ext cx="3600000" cy="2712498"/>
          </a:xfrm>
          <a:prstGeom prst="rect">
            <a:avLst/>
          </a:prstGeom>
        </p:spPr>
      </p:pic>
      <p:sp>
        <p:nvSpPr>
          <p:cNvPr id="126" name="오른쪽 화살표[R] 125">
            <a:extLst>
              <a:ext uri="{FF2B5EF4-FFF2-40B4-BE49-F238E27FC236}">
                <a16:creationId xmlns:a16="http://schemas.microsoft.com/office/drawing/2014/main" id="{312A1E67-28C8-4EA7-4D87-A00CE1A87B6E}"/>
              </a:ext>
            </a:extLst>
          </p:cNvPr>
          <p:cNvSpPr/>
          <p:nvPr/>
        </p:nvSpPr>
        <p:spPr>
          <a:xfrm>
            <a:off x="14696568" y="18481667"/>
            <a:ext cx="1168400" cy="62653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84D8DF9-0FFE-4479-8ACA-16C3F3C472BB}"/>
              </a:ext>
            </a:extLst>
          </p:cNvPr>
          <p:cNvSpPr/>
          <p:nvPr/>
        </p:nvSpPr>
        <p:spPr>
          <a:xfrm>
            <a:off x="11963535" y="22958494"/>
            <a:ext cx="2542478" cy="83634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68899DD7-2E03-ED6F-82BF-FEC8211CEE8A}"/>
                  </a:ext>
                </a:extLst>
              </p:cNvPr>
              <p:cNvSpPr/>
              <p:nvPr/>
            </p:nvSpPr>
            <p:spPr>
              <a:xfrm>
                <a:off x="11963534" y="22572571"/>
                <a:ext cx="1773589" cy="376193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pPr algn="ctr"/>
                <a:r>
                  <a:rPr lang="en-US" altLang="ko-KR" sz="23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Huge page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3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US" altLang="ko-KR" sz="23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68899DD7-2E03-ED6F-82BF-FEC8211CEE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3534" y="22572571"/>
                <a:ext cx="1773589" cy="376193"/>
              </a:xfrm>
              <a:prstGeom prst="rect">
                <a:avLst/>
              </a:prstGeom>
              <a:blipFill>
                <a:blip r:embed="rId19"/>
                <a:stretch>
                  <a:fillRect l="-9655" t="-20968" r="-10000" b="-43548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0" name="그래픽 129" descr="프로세서 윤곽선">
            <a:extLst>
              <a:ext uri="{FF2B5EF4-FFF2-40B4-BE49-F238E27FC236}">
                <a16:creationId xmlns:a16="http://schemas.microsoft.com/office/drawing/2014/main" id="{08319AF9-FFB8-4B9B-E2CE-4C920E6C6E3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16657" y="22200229"/>
            <a:ext cx="936000" cy="936000"/>
          </a:xfrm>
          <a:prstGeom prst="rect">
            <a:avLst/>
          </a:prstGeom>
        </p:spPr>
      </p:pic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E5A3BAA7-00E2-4E7F-18DE-C1B6C0FF2C53}"/>
              </a:ext>
            </a:extLst>
          </p:cNvPr>
          <p:cNvGrpSpPr/>
          <p:nvPr/>
        </p:nvGrpSpPr>
        <p:grpSpPr>
          <a:xfrm>
            <a:off x="9488657" y="22670612"/>
            <a:ext cx="792000" cy="1124223"/>
            <a:chOff x="10429923" y="3559051"/>
            <a:chExt cx="792000" cy="1124223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3403F04-C7C2-0E5F-5CD7-F540C3EE57B0}"/>
                </a:ext>
              </a:extLst>
            </p:cNvPr>
            <p:cNvSpPr/>
            <p:nvPr/>
          </p:nvSpPr>
          <p:spPr>
            <a:xfrm>
              <a:off x="10717923" y="3559051"/>
              <a:ext cx="216000" cy="108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7F74E300-DF46-8B62-D2DC-C9104E65D13F}"/>
                </a:ext>
              </a:extLst>
            </p:cNvPr>
            <p:cNvSpPr/>
            <p:nvPr/>
          </p:nvSpPr>
          <p:spPr>
            <a:xfrm>
              <a:off x="10429923" y="4323274"/>
              <a:ext cx="792000" cy="36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PMU</a:t>
              </a:r>
              <a:endParaRPr lang="ko-KR" alt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34" name="직선 연결선 49">
              <a:extLst>
                <a:ext uri="{FF2B5EF4-FFF2-40B4-BE49-F238E27FC236}">
                  <a16:creationId xmlns:a16="http://schemas.microsoft.com/office/drawing/2014/main" id="{E53BAEB8-2387-5D38-066C-70687A0674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29923" y="3658292"/>
              <a:ext cx="288000" cy="662400"/>
            </a:xfrm>
            <a:prstGeom prst="line">
              <a:avLst/>
            </a:prstGeom>
            <a:ln w="19050">
              <a:solidFill>
                <a:schemeClr val="tx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50">
              <a:extLst>
                <a:ext uri="{FF2B5EF4-FFF2-40B4-BE49-F238E27FC236}">
                  <a16:creationId xmlns:a16="http://schemas.microsoft.com/office/drawing/2014/main" id="{296D06F1-48DF-8499-7EA2-4A3F91397A66}"/>
                </a:ext>
              </a:extLst>
            </p:cNvPr>
            <p:cNvCxnSpPr>
              <a:cxnSpLocks/>
            </p:cNvCxnSpPr>
            <p:nvPr/>
          </p:nvCxnSpPr>
          <p:spPr>
            <a:xfrm>
              <a:off x="10933558" y="3667051"/>
              <a:ext cx="288000" cy="662400"/>
            </a:xfrm>
            <a:prstGeom prst="line">
              <a:avLst/>
            </a:prstGeom>
            <a:ln w="19050">
              <a:solidFill>
                <a:schemeClr val="tx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5A9DAEA7-297E-F06D-1FFC-39A4F8DF546B}"/>
              </a:ext>
            </a:extLst>
          </p:cNvPr>
          <p:cNvCxnSpPr>
            <a:stCxn id="133" idx="3"/>
            <a:endCxn id="127" idx="1"/>
          </p:cNvCxnSpPr>
          <p:nvPr/>
        </p:nvCxnSpPr>
        <p:spPr>
          <a:xfrm flipV="1">
            <a:off x="10280657" y="23376665"/>
            <a:ext cx="1682878" cy="238170"/>
          </a:xfrm>
          <a:prstGeom prst="curvedConnector3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64AF82D-D324-FAE2-D680-CE2DAA6C23DC}"/>
              </a:ext>
            </a:extLst>
          </p:cNvPr>
          <p:cNvSpPr/>
          <p:nvPr/>
        </p:nvSpPr>
        <p:spPr>
          <a:xfrm>
            <a:off x="10381943" y="23640946"/>
            <a:ext cx="1465218" cy="37619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r>
              <a:rPr lang="en-US" altLang="ko-KR" sz="2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 sampling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53F5B44-645B-603E-2F40-FED01F1B8E5F}"/>
              </a:ext>
            </a:extLst>
          </p:cNvPr>
          <p:cNvSpPr/>
          <p:nvPr/>
        </p:nvSpPr>
        <p:spPr>
          <a:xfrm>
            <a:off x="13236006" y="22958494"/>
            <a:ext cx="349442" cy="836341"/>
          </a:xfrm>
          <a:prstGeom prst="rect">
            <a:avLst/>
          </a:prstGeom>
          <a:pattFill prst="wdUpDiag">
            <a:fgClr>
              <a:srgbClr val="FF010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6015A80E-4DDE-A554-84B1-DD3F57D0F942}"/>
                  </a:ext>
                </a:extLst>
              </p:cNvPr>
              <p:cNvSpPr/>
              <p:nvPr/>
            </p:nvSpPr>
            <p:spPr>
              <a:xfrm>
                <a:off x="15914647" y="22572570"/>
                <a:ext cx="1392853" cy="376193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r>
                  <a:rPr lang="en-US" altLang="ko-KR" sz="23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3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in the fast tier; then</a:t>
                </a:r>
              </a:p>
              <a:p>
                <a:r>
                  <a:rPr lang="en-US" altLang="ko-KR" sz="23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	increase </a:t>
                </a:r>
                <a:r>
                  <a:rPr lang="en-US" altLang="ko-KR" sz="2300" i="1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rHR</a:t>
                </a:r>
                <a:r>
                  <a:rPr lang="en-US" altLang="ko-KR" sz="23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6015A80E-4DDE-A554-84B1-DD3F57D0F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4647" y="22572570"/>
                <a:ext cx="1392853" cy="376193"/>
              </a:xfrm>
              <a:prstGeom prst="rect">
                <a:avLst/>
              </a:prstGeom>
              <a:blipFill>
                <a:blip r:embed="rId22"/>
                <a:stretch>
                  <a:fillRect l="-6579" t="-67742" r="-145175" b="-90323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꺾인 연결선[E] 141">
            <a:extLst>
              <a:ext uri="{FF2B5EF4-FFF2-40B4-BE49-F238E27FC236}">
                <a16:creationId xmlns:a16="http://schemas.microsoft.com/office/drawing/2014/main" id="{D59A36CB-9264-53B5-4F56-3075CA92115C}"/>
              </a:ext>
            </a:extLst>
          </p:cNvPr>
          <p:cNvCxnSpPr>
            <a:cxnSpLocks/>
            <a:stCxn id="128" idx="3"/>
            <a:endCxn id="140" idx="1"/>
          </p:cNvCxnSpPr>
          <p:nvPr/>
        </p:nvCxnSpPr>
        <p:spPr>
          <a:xfrm flipV="1">
            <a:off x="13737123" y="22760667"/>
            <a:ext cx="2177524" cy="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5E19FDFB-4AD5-43D1-D8D7-F181418645BE}"/>
                  </a:ext>
                </a:extLst>
              </p:cNvPr>
              <p:cNvSpPr/>
              <p:nvPr/>
            </p:nvSpPr>
            <p:spPr>
              <a:xfrm>
                <a:off x="15914647" y="23602069"/>
                <a:ext cx="1392853" cy="376193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 anchorCtr="0"/>
              <a:lstStyle/>
              <a:p>
                <a:r>
                  <a:rPr lang="en-US" altLang="ko-KR" sz="23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If the access counts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</m:t>
                        </m:r>
                      </m:sub>
                    </m:sSub>
                    <m:r>
                      <a:rPr lang="en-US" altLang="ko-KR" sz="23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  <m:sSubSup>
                      <m:sSubSupPr>
                        <m:ctrlPr>
                          <a:rPr lang="en-US" altLang="ko-KR" sz="2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altLang="ko-KR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ko-KR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h𝑜𝑡</m:t>
                        </m:r>
                      </m:sub>
                      <m:sup>
                        <m:r>
                          <a:rPr lang="en-US" altLang="ko-KR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𝐵𝑃</m:t>
                        </m:r>
                      </m:sup>
                    </m:sSubSup>
                  </m:oMath>
                </a14:m>
                <a:r>
                  <a:rPr lang="en-US" altLang="ko-KR" sz="23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; then</a:t>
                </a:r>
              </a:p>
              <a:p>
                <a:r>
                  <a:rPr lang="en-US" altLang="ko-KR" sz="23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	increase </a:t>
                </a:r>
                <a:r>
                  <a:rPr lang="en-US" altLang="ko-KR" sz="2300" i="1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eHR</a:t>
                </a:r>
                <a:r>
                  <a:rPr lang="en-US" altLang="ko-KR" sz="23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5E19FDFB-4AD5-43D1-D8D7-F18141864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4647" y="23602069"/>
                <a:ext cx="1392853" cy="376193"/>
              </a:xfrm>
              <a:prstGeom prst="rect">
                <a:avLst/>
              </a:prstGeom>
              <a:blipFill>
                <a:blip r:embed="rId23"/>
                <a:stretch>
                  <a:fillRect l="-6579" t="-70492" r="-251754" b="-10000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꺾인 연결선[E] 144">
            <a:extLst>
              <a:ext uri="{FF2B5EF4-FFF2-40B4-BE49-F238E27FC236}">
                <a16:creationId xmlns:a16="http://schemas.microsoft.com/office/drawing/2014/main" id="{6BC13733-D83A-BFC9-0022-E5509CBC6C59}"/>
              </a:ext>
            </a:extLst>
          </p:cNvPr>
          <p:cNvCxnSpPr>
            <a:cxnSpLocks/>
            <a:stCxn id="139" idx="2"/>
            <a:endCxn id="144" idx="1"/>
          </p:cNvCxnSpPr>
          <p:nvPr/>
        </p:nvCxnSpPr>
        <p:spPr>
          <a:xfrm rot="5400000" flipH="1" flipV="1">
            <a:off x="14660352" y="22540541"/>
            <a:ext cx="4669" cy="2503920"/>
          </a:xfrm>
          <a:prstGeom prst="bentConnector4">
            <a:avLst>
              <a:gd name="adj1" fmla="val -4896123"/>
              <a:gd name="adj2" fmla="val 534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60176D63-C353-F7E7-2733-3581834E2894}"/>
              </a:ext>
            </a:extLst>
          </p:cNvPr>
          <p:cNvCxnSpPr>
            <a:cxnSpLocks/>
          </p:cNvCxnSpPr>
          <p:nvPr/>
        </p:nvCxnSpPr>
        <p:spPr>
          <a:xfrm>
            <a:off x="5861272" y="25047146"/>
            <a:ext cx="0" cy="41553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32E9F14-6322-F245-38FD-BAFCDC1A050D}"/>
              </a:ext>
            </a:extLst>
          </p:cNvPr>
          <p:cNvSpPr/>
          <p:nvPr/>
        </p:nvSpPr>
        <p:spPr>
          <a:xfrm>
            <a:off x="87472" y="27708930"/>
            <a:ext cx="5754260" cy="1426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72000" rIns="0" bIns="0" rtlCol="0" anchor="t" anchorCtr="0"/>
          <a:lstStyle/>
          <a:p>
            <a:pPr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800" b="1" dirty="0">
                <a:solidFill>
                  <a:schemeClr val="tx1"/>
                </a:solidFill>
              </a:rPr>
              <a:t>Page hotness identification</a:t>
            </a:r>
          </a:p>
          <a:p>
            <a:pPr marL="720000" lvl="2"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tx1"/>
                </a:solidFill>
              </a:rPr>
              <a:t>The identified hot set size is very close to the fast tier</a:t>
            </a:r>
          </a:p>
          <a:p>
            <a:pPr marL="720000" lvl="2"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tx1"/>
                </a:solidFill>
              </a:rPr>
              <a:t>Other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benchmarks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show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similar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results</a:t>
            </a:r>
          </a:p>
          <a:p>
            <a:pPr marL="734400" lvl="2"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chemeClr val="tx1"/>
              </a:solidFill>
            </a:endParaRPr>
          </a:p>
        </p:txBody>
      </p:sp>
      <p:graphicFrame>
        <p:nvGraphicFramePr>
          <p:cNvPr id="157" name="내용 개체 틀 3">
            <a:extLst>
              <a:ext uri="{FF2B5EF4-FFF2-40B4-BE49-F238E27FC236}">
                <a16:creationId xmlns:a16="http://schemas.microsoft.com/office/drawing/2014/main" id="{DCFC3DD6-3CB6-DF1A-9FDE-83B795B5B8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1143997"/>
              </p:ext>
            </p:extLst>
          </p:nvPr>
        </p:nvGraphicFramePr>
        <p:xfrm>
          <a:off x="5909678" y="24947281"/>
          <a:ext cx="2880000" cy="280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4"/>
          </a:graphicData>
        </a:graphic>
      </p:graphicFrame>
      <p:graphicFrame>
        <p:nvGraphicFramePr>
          <p:cNvPr id="158" name="내용 개체 틀 3">
            <a:extLst>
              <a:ext uri="{FF2B5EF4-FFF2-40B4-BE49-F238E27FC236}">
                <a16:creationId xmlns:a16="http://schemas.microsoft.com/office/drawing/2014/main" id="{E19039E7-1AA6-9828-D10A-D97F227EFB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5344828"/>
              </p:ext>
            </p:extLst>
          </p:nvPr>
        </p:nvGraphicFramePr>
        <p:xfrm>
          <a:off x="8828080" y="24947281"/>
          <a:ext cx="2880000" cy="280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graphicFrame>
        <p:nvGraphicFramePr>
          <p:cNvPr id="159" name="내용 개체 틀 3">
            <a:extLst>
              <a:ext uri="{FF2B5EF4-FFF2-40B4-BE49-F238E27FC236}">
                <a16:creationId xmlns:a16="http://schemas.microsoft.com/office/drawing/2014/main" id="{1C3D5E44-46C7-355D-7A6D-625E3A5C45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6026868"/>
              </p:ext>
            </p:extLst>
          </p:nvPr>
        </p:nvGraphicFramePr>
        <p:xfrm>
          <a:off x="11730607" y="24947281"/>
          <a:ext cx="2880000" cy="280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F512746C-BEB2-C47A-17A1-3DB783A06902}"/>
              </a:ext>
            </a:extLst>
          </p:cNvPr>
          <p:cNvSpPr/>
          <p:nvPr/>
        </p:nvSpPr>
        <p:spPr>
          <a:xfrm>
            <a:off x="5864258" y="27708930"/>
            <a:ext cx="8746349" cy="1426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72000" rIns="0" bIns="0" rtlCol="0" anchor="t" anchorCtr="0"/>
          <a:lstStyle/>
          <a:p>
            <a:pPr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800" b="1" dirty="0">
                <a:solidFill>
                  <a:schemeClr val="tx1"/>
                </a:solidFill>
              </a:rPr>
              <a:t>Normalized performance over the all-capacity tier case</a:t>
            </a:r>
          </a:p>
          <a:p>
            <a:pPr marL="734400" lvl="2"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tx1"/>
                </a:solidFill>
              </a:rPr>
              <a:t>Three memory configurations (fast tier : capacity tier) </a:t>
            </a:r>
            <a:r>
              <a:rPr lang="en-US" altLang="ko-KR" sz="2400" dirty="0">
                <a:solidFill>
                  <a:schemeClr val="tx1"/>
                </a:solidFill>
                <a:sym typeface="Wingdings" panose="05000000000000000000" pitchFamily="2" charset="2"/>
              </a:rPr>
              <a:t> 1:2  1:8, 1:16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734400" lvl="2"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cap="small" dirty="0" err="1">
                <a:solidFill>
                  <a:schemeClr val="tx1"/>
                </a:solidFill>
              </a:rPr>
              <a:t>Memtis</a:t>
            </a:r>
            <a:r>
              <a:rPr lang="en-US" altLang="ko-KR" sz="2400" dirty="0">
                <a:solidFill>
                  <a:schemeClr val="tx1"/>
                </a:solidFill>
              </a:rPr>
              <a:t> always outperforms other systems</a:t>
            </a:r>
          </a:p>
          <a:p>
            <a:pPr marL="734400" lvl="2"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chemeClr val="tx1"/>
              </a:solidFill>
            </a:endParaRPr>
          </a:p>
        </p:txBody>
      </p:sp>
      <p:cxnSp>
        <p:nvCxnSpPr>
          <p:cNvPr id="6" name="직선 연결선[R] 148">
            <a:extLst>
              <a:ext uri="{FF2B5EF4-FFF2-40B4-BE49-F238E27FC236}">
                <a16:creationId xmlns:a16="http://schemas.microsoft.com/office/drawing/2014/main" id="{481CCE00-8FDB-5E8A-327F-F13C9F4CF2BF}"/>
              </a:ext>
            </a:extLst>
          </p:cNvPr>
          <p:cNvCxnSpPr>
            <a:cxnSpLocks/>
          </p:cNvCxnSpPr>
          <p:nvPr/>
        </p:nvCxnSpPr>
        <p:spPr>
          <a:xfrm>
            <a:off x="14715840" y="25047146"/>
            <a:ext cx="0" cy="41553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래픽 36">
            <a:extLst>
              <a:ext uri="{FF2B5EF4-FFF2-40B4-BE49-F238E27FC236}">
                <a16:creationId xmlns:a16="http://schemas.microsoft.com/office/drawing/2014/main" id="{92E565D7-EDBF-3810-09DE-52643EFA976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4821074" y="25166967"/>
            <a:ext cx="6529058" cy="1757823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6D025E06-63F0-0CB4-091F-600DCDA9D003}"/>
              </a:ext>
            </a:extLst>
          </p:cNvPr>
          <p:cNvSpPr/>
          <p:nvPr/>
        </p:nvSpPr>
        <p:spPr>
          <a:xfrm>
            <a:off x="14821074" y="26991563"/>
            <a:ext cx="6481322" cy="2303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72000" rIns="0" bIns="0" rtlCol="0" anchor="t" anchorCtr="0"/>
          <a:lstStyle/>
          <a:p>
            <a:pPr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800" b="1" dirty="0">
                <a:solidFill>
                  <a:schemeClr val="tx1"/>
                </a:solidFill>
              </a:rPr>
              <a:t>Impact of huge page split</a:t>
            </a:r>
          </a:p>
          <a:p>
            <a:pPr marL="734400" lvl="2"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cap="small" dirty="0" err="1">
                <a:solidFill>
                  <a:schemeClr val="tx1"/>
                </a:solidFill>
              </a:rPr>
              <a:t>Memtis</a:t>
            </a:r>
            <a:r>
              <a:rPr lang="en-US" altLang="ko-KR" sz="2400" cap="small" dirty="0">
                <a:solidFill>
                  <a:schemeClr val="tx1"/>
                </a:solidFill>
              </a:rPr>
              <a:t>-ns: </a:t>
            </a:r>
            <a:r>
              <a:rPr lang="en-US" altLang="ko-KR" sz="2400" cap="small" dirty="0" err="1">
                <a:solidFill>
                  <a:schemeClr val="tx1"/>
                </a:solidFill>
              </a:rPr>
              <a:t>Memtis</a:t>
            </a:r>
            <a:r>
              <a:rPr lang="en-US" altLang="ko-KR" sz="2400" cap="small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with no huge page split</a:t>
            </a:r>
          </a:p>
          <a:p>
            <a:pPr marL="734400" lvl="2"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tx1"/>
                </a:solidFill>
              </a:rPr>
              <a:t>Huge page split improves the overall perf. By 10.6% for Silo and 10.4% for </a:t>
            </a:r>
            <a:r>
              <a:rPr lang="en-US" altLang="ko-KR" sz="2400" dirty="0" err="1">
                <a:solidFill>
                  <a:schemeClr val="tx1"/>
                </a:solidFill>
              </a:rPr>
              <a:t>Btree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277200" lvl="1" indent="-4320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ko-KR" sz="2400" b="1" dirty="0">
                <a:solidFill>
                  <a:schemeClr val="tx1"/>
                </a:solidFill>
              </a:rPr>
              <a:t>Source code is available at https://github.com/cosmoss-jigu/memtis</a:t>
            </a:r>
          </a:p>
        </p:txBody>
      </p:sp>
    </p:spTree>
    <p:extLst>
      <p:ext uri="{BB962C8B-B14F-4D97-AF65-F5344CB8AC3E}">
        <p14:creationId xmlns:p14="http://schemas.microsoft.com/office/powerpoint/2010/main" val="347110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7628</TotalTime>
  <Words>621</Words>
  <Application>Microsoft Office PowerPoint</Application>
  <PresentationFormat>사용자 지정</PresentationFormat>
  <Paragraphs>79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1" baseType="lpstr">
      <vt:lpstr>맑은 고딕</vt:lpstr>
      <vt:lpstr>Arial</vt:lpstr>
      <vt:lpstr>Calibri</vt:lpstr>
      <vt:lpstr>Calibri Light</vt:lpstr>
      <vt:lpstr>Cambria Math</vt:lpstr>
      <vt:lpstr>Century Gothic</vt:lpstr>
      <vt:lpstr>MS Reference Sans Serif</vt:lpstr>
      <vt:lpstr>Times New Roman</vt:lpstr>
      <vt:lpstr>Wingdings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Memtis: Efficient Memory Tiering with Dynamic Page Classification and Page Size Determination</dc:title>
  <dc:creator>이태형</dc:creator>
  <cp:lastModifiedBy>이태형</cp:lastModifiedBy>
  <cp:revision>53</cp:revision>
  <cp:lastPrinted>2023-10-17T12:40:47Z</cp:lastPrinted>
  <dcterms:created xsi:type="dcterms:W3CDTF">2023-10-05T06:52:10Z</dcterms:created>
  <dcterms:modified xsi:type="dcterms:W3CDTF">2023-10-30T07:12:49Z</dcterms:modified>
</cp:coreProperties>
</file>